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handoutMasterIdLst>
    <p:handoutMasterId r:id="rId48"/>
  </p:handoutMasterIdLst>
  <p:sldIdLst>
    <p:sldId id="619" r:id="rId2"/>
    <p:sldId id="813" r:id="rId3"/>
    <p:sldId id="814" r:id="rId4"/>
    <p:sldId id="815" r:id="rId5"/>
    <p:sldId id="816" r:id="rId6"/>
    <p:sldId id="735" r:id="rId7"/>
    <p:sldId id="791" r:id="rId8"/>
    <p:sldId id="789" r:id="rId9"/>
    <p:sldId id="817" r:id="rId10"/>
    <p:sldId id="771" r:id="rId11"/>
    <p:sldId id="793" r:id="rId12"/>
    <p:sldId id="760" r:id="rId13"/>
    <p:sldId id="761" r:id="rId14"/>
    <p:sldId id="772" r:id="rId15"/>
    <p:sldId id="795" r:id="rId16"/>
    <p:sldId id="773" r:id="rId17"/>
    <p:sldId id="774" r:id="rId18"/>
    <p:sldId id="775" r:id="rId19"/>
    <p:sldId id="776" r:id="rId20"/>
    <p:sldId id="777" r:id="rId21"/>
    <p:sldId id="819" r:id="rId22"/>
    <p:sldId id="818" r:id="rId23"/>
    <p:sldId id="797" r:id="rId24"/>
    <p:sldId id="800" r:id="rId25"/>
    <p:sldId id="801" r:id="rId26"/>
    <p:sldId id="803" r:id="rId27"/>
    <p:sldId id="812" r:id="rId28"/>
    <p:sldId id="798" r:id="rId29"/>
    <p:sldId id="802" r:id="rId30"/>
    <p:sldId id="823" r:id="rId31"/>
    <p:sldId id="820" r:id="rId32"/>
    <p:sldId id="804" r:id="rId33"/>
    <p:sldId id="821" r:id="rId34"/>
    <p:sldId id="806" r:id="rId35"/>
    <p:sldId id="807" r:id="rId36"/>
    <p:sldId id="808" r:id="rId37"/>
    <p:sldId id="811" r:id="rId38"/>
    <p:sldId id="810" r:id="rId39"/>
    <p:sldId id="809" r:id="rId40"/>
    <p:sldId id="824" r:id="rId41"/>
    <p:sldId id="778" r:id="rId42"/>
    <p:sldId id="790" r:id="rId43"/>
    <p:sldId id="825" r:id="rId44"/>
    <p:sldId id="826" r:id="rId45"/>
    <p:sldId id="822" r:id="rId46"/>
  </p:sldIdLst>
  <p:sldSz cx="12188825" cy="6858000"/>
  <p:notesSz cx="9144000" cy="6858000"/>
  <p:defaultTextStyle>
    <a:defPPr>
      <a:defRPr lang="en-US"/>
    </a:defPPr>
    <a:lvl1pPr marL="0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088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8176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7264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6347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5428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4527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3606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2688" algn="l" defTabSz="609088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4" clrMode="gray" scaleToFitPaper="1" frameSlides="1"/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A0068"/>
    <a:srgbClr val="3EAC44"/>
    <a:srgbClr val="53D4A2"/>
    <a:srgbClr val="A32BFF"/>
    <a:srgbClr val="01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77" autoAdjust="0"/>
    <p:restoredTop sz="97305" autoAdjust="0"/>
  </p:normalViewPr>
  <p:slideViewPr>
    <p:cSldViewPr snapToGrid="0" snapToObjects="1">
      <p:cViewPr varScale="1">
        <p:scale>
          <a:sx n="106" d="100"/>
          <a:sy n="106" d="100"/>
        </p:scale>
        <p:origin x="114" y="408"/>
      </p:cViewPr>
      <p:guideLst>
        <p:guide orient="horz" pos="2160"/>
        <p:guide pos="3839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8A5160-4125-E04E-9597-2871AD7916A6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799478-E3D8-104F-8519-347A719A826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1158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A2E6A6-7D7C-154D-A2B0-F805B2F046BF}" type="datetimeFigureOut">
              <a:rPr lang="en-US" smtClean="0"/>
              <a:pPr/>
              <a:t>5/13/2016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86000" y="514350"/>
            <a:ext cx="4572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8D8BA5-958C-284D-BA63-8AF53A86E0F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3526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088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8176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7264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6347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5428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4527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3606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2688" algn="l" defTabSz="609088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A00D1-20B3-46AA-8D6C-456D83022366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41575" y="431800"/>
            <a:ext cx="4335463" cy="243998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167" y="3229966"/>
            <a:ext cx="7984067" cy="3137921"/>
          </a:xfrm>
          <a:noFill/>
          <a:ln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3555845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558606C-231B-E545-9F47-F6C2C23E9B9D}" type="slidenum">
              <a:rPr lang="en-US" sz="800">
                <a:cs typeface="Arial" charset="0"/>
              </a:rPr>
              <a:pPr eaLnBrk="1" hangingPunct="1"/>
              <a:t>5</a:t>
            </a:fld>
            <a:endParaRPr lang="en-US" sz="800">
              <a:cs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4939699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8858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88582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8558606C-231B-E545-9F47-F6C2C23E9B9D}" type="slidenum">
              <a:rPr lang="en-US" sz="800">
                <a:cs typeface="Arial" charset="0"/>
              </a:rPr>
              <a:pPr eaLnBrk="1" hangingPunct="1"/>
              <a:t>11</a:t>
            </a:fld>
            <a:endParaRPr lang="en-US" sz="800">
              <a:cs typeface="Arial" charset="0"/>
            </a:endParaRPr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en-US" b="1"/>
          </a:p>
        </p:txBody>
      </p:sp>
    </p:spTree>
    <p:extLst>
      <p:ext uri="{BB962C8B-B14F-4D97-AF65-F5344CB8AC3E}">
        <p14:creationId xmlns:p14="http://schemas.microsoft.com/office/powerpoint/2010/main" val="6663450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38A00D1-20B3-46AA-8D6C-456D83022366}" type="slidenum">
              <a:rPr lang="en-US" smtClean="0"/>
              <a:pPr/>
              <a:t>45</a:t>
            </a:fld>
            <a:endParaRPr lang="en-US" smtClean="0"/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441575" y="431800"/>
            <a:ext cx="4335463" cy="2439988"/>
          </a:xfrm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29167" y="3229966"/>
            <a:ext cx="7984067" cy="3137921"/>
          </a:xfrm>
          <a:noFill/>
          <a:ln/>
        </p:spPr>
        <p:txBody>
          <a:bodyPr/>
          <a:lstStyle/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43627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5"/>
            <a:ext cx="11448832" cy="838200"/>
          </a:xfrm>
        </p:spPr>
        <p:txBody>
          <a:bodyPr/>
          <a:lstStyle>
            <a:lvl1pPr algn="l" defTabSz="9137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9534" y="1339747"/>
            <a:ext cx="11435488" cy="4965700"/>
          </a:xfrm>
        </p:spPr>
        <p:txBody>
          <a:bodyPr/>
          <a:lstStyle>
            <a:lvl1pPr>
              <a:lnSpc>
                <a:spcPct val="95000"/>
              </a:lnSpc>
              <a:spcBef>
                <a:spcPts val="1480"/>
              </a:spcBef>
              <a:defRPr sz="23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>
                <a:solidFill>
                  <a:srgbClr val="435153"/>
                </a:solidFill>
                <a:latin typeface="+mj-lt"/>
              </a:defRPr>
            </a:lvl2pPr>
            <a:lvl3pPr>
              <a:defRPr>
                <a:solidFill>
                  <a:srgbClr val="435153"/>
                </a:solidFill>
                <a:latin typeface="+mj-lt"/>
              </a:defRPr>
            </a:lvl3pPr>
            <a:lvl4pPr>
              <a:defRPr>
                <a:solidFill>
                  <a:srgbClr val="435153"/>
                </a:solidFill>
                <a:latin typeface="+mj-lt"/>
              </a:defRPr>
            </a:lvl4pPr>
            <a:lvl5pPr>
              <a:defRPr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losing Slide-green 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2" descr="C:\Documents and Settings\contractor\Desktop\Blue_Green_Gradient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6929" y="0"/>
            <a:ext cx="12205754" cy="6858000"/>
          </a:xfrm>
          <a:prstGeom prst="rect">
            <a:avLst/>
          </a:prstGeom>
          <a:noFill/>
        </p:spPr>
      </p:pic>
      <p:grpSp>
        <p:nvGrpSpPr>
          <p:cNvPr id="2" name="Group 17"/>
          <p:cNvGrpSpPr/>
          <p:nvPr/>
        </p:nvGrpSpPr>
        <p:grpSpPr>
          <a:xfrm>
            <a:off x="7865639" y="2720823"/>
            <a:ext cx="2866507" cy="1443080"/>
            <a:chOff x="7455332" y="2720823"/>
            <a:chExt cx="3407179" cy="1443080"/>
          </a:xfrm>
        </p:grpSpPr>
        <p:sp>
          <p:nvSpPr>
            <p:cNvPr id="20" name="Rectangle 19"/>
            <p:cNvSpPr>
              <a:spLocks noChangeArrowheads="1"/>
            </p:cNvSpPr>
            <p:nvPr/>
          </p:nvSpPr>
          <p:spPr bwMode="black">
            <a:xfrm>
              <a:off x="8415126" y="3708604"/>
              <a:ext cx="155448" cy="441827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black">
            <a:xfrm>
              <a:off x="9320695" y="3697606"/>
              <a:ext cx="450072" cy="466297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black">
            <a:xfrm>
              <a:off x="7764419" y="3697606"/>
              <a:ext cx="450072" cy="466297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3" name="Freeform 22"/>
            <p:cNvSpPr>
              <a:spLocks noEditPoints="1"/>
            </p:cNvSpPr>
            <p:nvPr/>
          </p:nvSpPr>
          <p:spPr bwMode="black">
            <a:xfrm>
              <a:off x="9933443" y="3697606"/>
              <a:ext cx="618172" cy="466297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4" name="Freeform 23"/>
            <p:cNvSpPr>
              <a:spLocks/>
            </p:cNvSpPr>
            <p:nvPr/>
          </p:nvSpPr>
          <p:spPr bwMode="black">
            <a:xfrm>
              <a:off x="8771205" y="3697606"/>
              <a:ext cx="403078" cy="466297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5" name="Freeform 24"/>
            <p:cNvSpPr>
              <a:spLocks/>
            </p:cNvSpPr>
            <p:nvPr/>
          </p:nvSpPr>
          <p:spPr bwMode="black">
            <a:xfrm>
              <a:off x="7455332" y="3082440"/>
              <a:ext cx="146409" cy="227032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6" name="Freeform 25"/>
            <p:cNvSpPr>
              <a:spLocks/>
            </p:cNvSpPr>
            <p:nvPr/>
          </p:nvSpPr>
          <p:spPr bwMode="black">
            <a:xfrm>
              <a:off x="7865637" y="2930181"/>
              <a:ext cx="146409" cy="379291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7" name="Freeform 26"/>
            <p:cNvSpPr>
              <a:spLocks/>
            </p:cNvSpPr>
            <p:nvPr/>
          </p:nvSpPr>
          <p:spPr bwMode="black">
            <a:xfrm>
              <a:off x="8268719" y="2720823"/>
              <a:ext cx="146409" cy="698767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8" name="Freeform 27"/>
            <p:cNvSpPr>
              <a:spLocks/>
            </p:cNvSpPr>
            <p:nvPr/>
          </p:nvSpPr>
          <p:spPr bwMode="black">
            <a:xfrm>
              <a:off x="8679024" y="2930181"/>
              <a:ext cx="146409" cy="379292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29" name="Freeform 28"/>
            <p:cNvSpPr>
              <a:spLocks/>
            </p:cNvSpPr>
            <p:nvPr/>
          </p:nvSpPr>
          <p:spPr bwMode="black">
            <a:xfrm>
              <a:off x="9080293" y="3082441"/>
              <a:ext cx="155448" cy="227031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30" name="Freeform 29"/>
            <p:cNvSpPr>
              <a:spLocks/>
            </p:cNvSpPr>
            <p:nvPr/>
          </p:nvSpPr>
          <p:spPr bwMode="black">
            <a:xfrm>
              <a:off x="9490603" y="2930181"/>
              <a:ext cx="148216" cy="37929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31" name="Freeform 30"/>
            <p:cNvSpPr>
              <a:spLocks/>
            </p:cNvSpPr>
            <p:nvPr/>
          </p:nvSpPr>
          <p:spPr bwMode="black">
            <a:xfrm>
              <a:off x="9900912" y="2720823"/>
              <a:ext cx="148216" cy="698766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32" name="Freeform 31"/>
            <p:cNvSpPr>
              <a:spLocks/>
            </p:cNvSpPr>
            <p:nvPr/>
          </p:nvSpPr>
          <p:spPr bwMode="black">
            <a:xfrm>
              <a:off x="10303986" y="2930181"/>
              <a:ext cx="148216" cy="379290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  <p:sp>
          <p:nvSpPr>
            <p:cNvPr id="33" name="Freeform 32"/>
            <p:cNvSpPr>
              <a:spLocks/>
            </p:cNvSpPr>
            <p:nvPr/>
          </p:nvSpPr>
          <p:spPr bwMode="black">
            <a:xfrm>
              <a:off x="10714295" y="3082441"/>
              <a:ext cx="148216" cy="227031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solidFill>
                  <a:srgbClr val="0096D6"/>
                </a:solidFill>
                <a:latin typeface="+mj-lt"/>
              </a:endParaRPr>
            </a:p>
          </p:txBody>
        </p:sp>
      </p:grpSp>
      <p:sp>
        <p:nvSpPr>
          <p:cNvPr id="34" name="TextBox 33"/>
          <p:cNvSpPr txBox="1"/>
          <p:nvPr/>
        </p:nvSpPr>
        <p:spPr>
          <a:xfrm>
            <a:off x="1202636" y="3060500"/>
            <a:ext cx="2319497" cy="1200327"/>
          </a:xfrm>
          <a:prstGeom prst="rect">
            <a:avLst/>
          </a:prstGeom>
          <a:noFill/>
        </p:spPr>
        <p:txBody>
          <a:bodyPr wrap="square" lIns="91372" tIns="45687" rIns="91372" bIns="45687" rtlCol="0">
            <a:spAutoFit/>
          </a:bodyPr>
          <a:lstStyle/>
          <a:p>
            <a:pPr>
              <a:buNone/>
            </a:pPr>
            <a:r>
              <a:rPr lang="en-US" sz="3600" dirty="0" smtClean="0">
                <a:solidFill>
                  <a:srgbClr val="FFFFFF"/>
                </a:solidFill>
                <a:latin typeface="+mj-lt"/>
              </a:rPr>
              <a:t>Thank you.</a:t>
            </a:r>
            <a:endParaRPr lang="en-US" sz="3600" dirty="0">
              <a:solidFill>
                <a:srgbClr val="FFFFFF"/>
              </a:solidFill>
              <a:latin typeface="+mj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625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73983" y="1520837"/>
            <a:ext cx="5190831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934" y="1520837"/>
            <a:ext cx="5190832" cy="35718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469" y="273061"/>
            <a:ext cx="4010039" cy="1162051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5492" y="273081"/>
            <a:ext cx="6813892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469" y="1435104"/>
            <a:ext cx="4010039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56861" indent="0">
              <a:buNone/>
              <a:defRPr sz="1200"/>
            </a:lvl2pPr>
            <a:lvl3pPr marL="913753" indent="0">
              <a:buNone/>
              <a:defRPr sz="1100"/>
            </a:lvl3pPr>
            <a:lvl4pPr marL="1370625" indent="0">
              <a:buNone/>
              <a:defRPr sz="900"/>
            </a:lvl4pPr>
            <a:lvl5pPr marL="1827508" indent="0">
              <a:buNone/>
              <a:defRPr sz="900"/>
            </a:lvl5pPr>
            <a:lvl6pPr marL="2284369" indent="0">
              <a:buNone/>
              <a:defRPr sz="900"/>
            </a:lvl6pPr>
            <a:lvl7pPr marL="2741256" indent="0">
              <a:buNone/>
              <a:defRPr sz="900"/>
            </a:lvl7pPr>
            <a:lvl8pPr marL="3198134" indent="0">
              <a:buNone/>
              <a:defRPr sz="900"/>
            </a:lvl8pPr>
            <a:lvl9pPr marL="3655016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956" y="304800"/>
            <a:ext cx="10857788" cy="8382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73983" y="1520837"/>
            <a:ext cx="5190831" cy="3571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934" y="1520837"/>
            <a:ext cx="5190832" cy="35718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Heav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5"/>
            <a:ext cx="11448832" cy="838200"/>
          </a:xfrm>
        </p:spPr>
        <p:txBody>
          <a:bodyPr/>
          <a:lstStyle>
            <a:lvl1pPr algn="l" defTabSz="9137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319562" y="1339747"/>
            <a:ext cx="5495135" cy="4965700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9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500">
                <a:solidFill>
                  <a:srgbClr val="435153"/>
                </a:solidFill>
                <a:latin typeface="+mj-lt"/>
              </a:defRPr>
            </a:lvl2pPr>
            <a:lvl3pPr>
              <a:defRPr sz="1200">
                <a:solidFill>
                  <a:srgbClr val="435153"/>
                </a:solidFill>
                <a:latin typeface="+mj-lt"/>
              </a:defRPr>
            </a:lvl3pPr>
            <a:lvl4pPr>
              <a:defRPr sz="1100">
                <a:solidFill>
                  <a:srgbClr val="435153"/>
                </a:solidFill>
                <a:latin typeface="+mj-lt"/>
              </a:defRPr>
            </a:lvl4pPr>
            <a:lvl5pPr>
              <a:defRPr sz="1100"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6274101" y="1339747"/>
            <a:ext cx="5495135" cy="4965700"/>
          </a:xfrm>
        </p:spPr>
        <p:txBody>
          <a:bodyPr>
            <a:normAutofit/>
          </a:bodyPr>
          <a:lstStyle>
            <a:lvl1pPr>
              <a:lnSpc>
                <a:spcPct val="95000"/>
              </a:lnSpc>
              <a:spcBef>
                <a:spcPts val="1480"/>
              </a:spcBef>
              <a:defRPr sz="1900">
                <a:solidFill>
                  <a:srgbClr val="435153"/>
                </a:solidFill>
                <a:latin typeface="+mj-lt"/>
              </a:defRPr>
            </a:lvl1pPr>
            <a:lvl2pPr>
              <a:lnSpc>
                <a:spcPct val="95000"/>
              </a:lnSpc>
              <a:spcBef>
                <a:spcPts val="600"/>
              </a:spcBef>
              <a:defRPr sz="1500">
                <a:solidFill>
                  <a:srgbClr val="435153"/>
                </a:solidFill>
                <a:latin typeface="+mj-lt"/>
              </a:defRPr>
            </a:lvl2pPr>
            <a:lvl3pPr>
              <a:defRPr sz="1200">
                <a:solidFill>
                  <a:srgbClr val="435153"/>
                </a:solidFill>
                <a:latin typeface="+mj-lt"/>
              </a:defRPr>
            </a:lvl3pPr>
            <a:lvl4pPr>
              <a:defRPr sz="1100">
                <a:solidFill>
                  <a:srgbClr val="435153"/>
                </a:solidFill>
                <a:latin typeface="+mj-lt"/>
              </a:defRPr>
            </a:lvl4pPr>
            <a:lvl5pPr>
              <a:defRPr sz="1100">
                <a:solidFill>
                  <a:srgbClr val="435153"/>
                </a:solidFill>
                <a:latin typeface="+mj-lt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ullet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5"/>
            <a:ext cx="11448832" cy="838200"/>
          </a:xfrm>
        </p:spPr>
        <p:txBody>
          <a:bodyPr/>
          <a:lstStyle>
            <a:lvl1pPr>
              <a:defRPr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CiscoSans ExtraLight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0" y="6339142"/>
            <a:ext cx="12188825" cy="271895"/>
          </a:xfrm>
          <a:prstGeom prst="rect">
            <a:avLst/>
          </a:prstGeom>
          <a:solidFill>
            <a:srgbClr val="FFFFFF"/>
          </a:solidFill>
          <a:ln w="25400" cap="flat" cmpd="sng" algn="ctr">
            <a:noFill/>
            <a:prstDash val="solid"/>
          </a:ln>
          <a:effectLst/>
        </p:spPr>
        <p:txBody>
          <a:bodyPr lIns="91372" tIns="45687" rIns="91372" bIns="45687" rtlCol="0" anchor="ctr"/>
          <a:lstStyle/>
          <a:p>
            <a:pPr marL="0" marR="0" lvl="0" indent="0" algn="ctr" defTabSz="913753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900" b="0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9" name="Title 1"/>
          <p:cNvSpPr>
            <a:spLocks noGrp="1"/>
          </p:cNvSpPr>
          <p:nvPr>
            <p:ph type="title" hasCustomPrompt="1"/>
          </p:nvPr>
        </p:nvSpPr>
        <p:spPr>
          <a:xfrm>
            <a:off x="329210" y="439711"/>
            <a:ext cx="11420017" cy="838200"/>
          </a:xfrm>
        </p:spPr>
        <p:txBody>
          <a:bodyPr/>
          <a:lstStyle>
            <a:lvl1pPr algn="l" defTabSz="9137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CiscoSans ExtraLight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6" name="Chart Placeholder 35"/>
          <p:cNvSpPr>
            <a:spLocks noGrp="1"/>
          </p:cNvSpPr>
          <p:nvPr>
            <p:ph type="chart" sz="quarter" idx="10"/>
          </p:nvPr>
        </p:nvSpPr>
        <p:spPr>
          <a:xfrm>
            <a:off x="479561" y="1476375"/>
            <a:ext cx="11249684" cy="4305300"/>
          </a:xfrm>
        </p:spPr>
        <p:txBody>
          <a:bodyPr anchor="ctr" anchorCtr="1"/>
          <a:lstStyle>
            <a:lvl1pPr>
              <a:buNone/>
              <a:defRPr/>
            </a:lvl1pPr>
          </a:lstStyle>
          <a:p>
            <a:r>
              <a:rPr lang="en-US" smtClean="0"/>
              <a:t>Click icon to add chart</a:t>
            </a:r>
            <a:endParaRPr lang="en-US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332536" y="6062146"/>
            <a:ext cx="9945743" cy="276999"/>
          </a:xfrm>
        </p:spPr>
        <p:txBody>
          <a:bodyPr wrap="square" anchor="b" anchorCtr="0">
            <a:spAutoFit/>
          </a:bodyPr>
          <a:lstStyle>
            <a:lvl1pPr algn="l" defTabSz="804293">
              <a:lnSpc>
                <a:spcPct val="100000"/>
              </a:lnSpc>
              <a:spcBef>
                <a:spcPct val="50000"/>
              </a:spcBef>
              <a:buNone/>
              <a:defRPr sz="1200">
                <a:solidFill>
                  <a:schemeClr val="bg1">
                    <a:lumMod val="50000"/>
                  </a:schemeClr>
                </a:solidFill>
              </a:defRPr>
            </a:lvl1pPr>
            <a:lvl2pPr>
              <a:buFont typeface="Arial" pitchFamily="34" charset="0"/>
              <a:buNone/>
              <a:defRPr sz="1500"/>
            </a:lvl2pPr>
            <a:lvl3pPr>
              <a:buFont typeface="Arial" pitchFamily="34" charset="0"/>
              <a:buNone/>
              <a:defRPr sz="1500"/>
            </a:lvl3pPr>
            <a:lvl4pPr>
              <a:buFont typeface="Arial" pitchFamily="34" charset="0"/>
              <a:buNone/>
              <a:defRPr sz="1500"/>
            </a:lvl4pPr>
            <a:lvl5pPr>
              <a:buFont typeface="Arial" pitchFamily="34" charset="0"/>
              <a:buNone/>
              <a:defRPr sz="1500"/>
            </a:lvl5pPr>
          </a:lstStyle>
          <a:p>
            <a:pPr lvl="0"/>
            <a:r>
              <a:rPr lang="en-US" dirty="0" smtClean="0"/>
              <a:t>Source: Placeholder for Notes Is 12 Points</a:t>
            </a: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_photo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6189" y="5430244"/>
            <a:ext cx="11408626" cy="838200"/>
          </a:xfrm>
        </p:spPr>
        <p:txBody>
          <a:bodyPr vert="horz" lIns="82228" tIns="45687" rIns="82228" bIns="45687" rtlCol="0" anchor="b" anchorCtr="0">
            <a:noAutofit/>
          </a:bodyPr>
          <a:lstStyle>
            <a:lvl1pPr algn="l" defTabSz="9137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CiscoSans ExtraLight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 hasCustomPrompt="1"/>
          </p:nvPr>
        </p:nvSpPr>
        <p:spPr>
          <a:xfrm>
            <a:off x="329098" y="1600200"/>
            <a:ext cx="5338705" cy="3749040"/>
          </a:xfrm>
        </p:spPr>
        <p:txBody>
          <a:bodyPr anchor="ctr" anchorCtr="0">
            <a:normAutofit/>
          </a:bodyPr>
          <a:lstStyle>
            <a:lvl1pPr marL="0" indent="0">
              <a:buFontTx/>
              <a:buNone/>
              <a:defRPr sz="2400" baseline="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Simple text goes here and can wrap to accommodate more lines of information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 hasCustomPrompt="1"/>
          </p:nvPr>
        </p:nvSpPr>
        <p:spPr>
          <a:xfrm>
            <a:off x="6496644" y="1947672"/>
            <a:ext cx="4570809" cy="2990088"/>
          </a:xfrm>
        </p:spPr>
        <p:txBody>
          <a:bodyPr anchor="ctr" anchorCtr="1"/>
          <a:lstStyle>
            <a:lvl1pPr>
              <a:defRPr/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ottom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06189" y="5430244"/>
            <a:ext cx="11408626" cy="838200"/>
          </a:xfrm>
        </p:spPr>
        <p:txBody>
          <a:bodyPr vert="horz" lIns="82228" tIns="45687" rIns="82228" bIns="45687" rtlCol="0" anchor="b" anchorCtr="0">
            <a:noAutofit/>
          </a:bodyPr>
          <a:lstStyle>
            <a:lvl1pPr algn="l" defTabSz="9137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en-US" sz="3600" b="0" kern="1200" spc="-1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CiscoSans ExtraLight" pitchFamily="34" charset="0"/>
                <a:ea typeface="+mj-ea"/>
                <a:cs typeface="+mj-cs"/>
              </a:defRPr>
            </a:lvl1pPr>
          </a:lstStyle>
          <a:p>
            <a:r>
              <a:rPr lang="en-US" dirty="0" smtClean="0"/>
              <a:t>Slide Title Goes Here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8198" y="5852190"/>
            <a:ext cx="10813351" cy="384175"/>
          </a:xfrm>
        </p:spPr>
        <p:txBody>
          <a:bodyPr>
            <a:normAutofit/>
          </a:bodyPr>
          <a:lstStyle>
            <a:lvl1pPr marL="0" indent="0" algn="l" defTabSz="913753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chemeClr val="accent2"/>
                </a:solidFill>
                <a:latin typeface="+mj-lt"/>
                <a:ea typeface="+mn-ea"/>
                <a:cs typeface="+mn-cs"/>
              </a:defRPr>
            </a:lvl1pPr>
            <a:lvl2pPr marL="45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Presenter Name and Title Go Here</a:t>
            </a:r>
            <a:endParaRPr lang="en-US" dirty="0"/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91372" tIns="45687" rIns="91372" bIns="45687" anchor="ctr"/>
          <a:lstStyle/>
          <a:p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92532" y="649224"/>
            <a:ext cx="10813350" cy="4480560"/>
          </a:xfrm>
        </p:spPr>
        <p:txBody>
          <a:bodyPr/>
          <a:lstStyle>
            <a:lvl1pPr marL="233201" indent="-233201" algn="l" defTabSz="913753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Sans ExtraLight" pitchFamily="34" charset="0"/>
              <a:buChar char="“"/>
              <a:defRPr lang="en-US" sz="6000" b="0" kern="1200" spc="-2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accent4"/>
                    </a:gs>
                  </a:gsLst>
                  <a:lin ang="48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Presentation Title Goes Here</a:t>
            </a:r>
            <a:endParaRPr lang="en-US" dirty="0"/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91372" tIns="45687" rIns="91372" bIns="45687" anchor="ctr"/>
          <a:lstStyle/>
          <a:p>
            <a:endParaRPr lang="en-US">
              <a:latin typeface="+mj-lt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8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>
        <p:tmplLst>
          <p:tmpl lvl="1">
            <p:tnLst>
              <p:par>
                <p:cTn presetID="22" presetClass="entr" presetSubtype="4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4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/>
    </p:bldLst>
  </p:timing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m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15122" y="4279422"/>
            <a:ext cx="6244863" cy="384175"/>
          </a:xfrm>
        </p:spPr>
        <p:txBody>
          <a:bodyPr vert="horz" lIns="91372" tIns="45687" rIns="91372" bIns="45687" rtlCol="0">
            <a:normAutofit/>
          </a:bodyPr>
          <a:lstStyle>
            <a:lvl1pPr marL="0" indent="0" algn="l" defTabSz="913753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  <a:defRPr lang="en-US" sz="2000" kern="1200" dirty="0">
                <a:solidFill>
                  <a:srgbClr val="6DB344"/>
                </a:solidFill>
                <a:latin typeface="+mj-lt"/>
                <a:ea typeface="+mn-ea"/>
                <a:cs typeface="+mn-cs"/>
              </a:defRPr>
            </a:lvl1pPr>
            <a:lvl2pPr marL="456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5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3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2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1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0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lvl="0" indent="0" algn="l" defTabSz="913753" rtl="0" eaLnBrk="1" latinLnBrk="0" hangingPunct="1">
              <a:lnSpc>
                <a:spcPct val="95000"/>
              </a:lnSpc>
              <a:spcBef>
                <a:spcPts val="1440"/>
              </a:spcBef>
              <a:buClr>
                <a:srgbClr val="92D050"/>
              </a:buClr>
              <a:buSzPct val="90000"/>
              <a:buFont typeface="Arial" pitchFamily="34" charset="0"/>
              <a:buNone/>
              <a:tabLst/>
            </a:pPr>
            <a:r>
              <a:rPr lang="en-US" dirty="0" smtClean="0"/>
              <a:t>Presenter Name and Title Go Here</a:t>
            </a:r>
            <a:endParaRPr lang="en-US" dirty="0"/>
          </a:p>
        </p:txBody>
      </p:sp>
      <p:grpSp>
        <p:nvGrpSpPr>
          <p:cNvPr id="4" name="Group 38"/>
          <p:cNvGrpSpPr/>
          <p:nvPr/>
        </p:nvGrpSpPr>
        <p:grpSpPr>
          <a:xfrm>
            <a:off x="454993" y="311160"/>
            <a:ext cx="1210841" cy="480227"/>
            <a:chOff x="609600" y="528537"/>
            <a:chExt cx="1444734" cy="763789"/>
          </a:xfrm>
          <a:gradFill flip="none" rotWithShape="1">
            <a:gsLst>
              <a:gs pos="11000">
                <a:schemeClr val="accent2"/>
              </a:gs>
              <a:gs pos="100000">
                <a:schemeClr val="accent5"/>
              </a:gs>
            </a:gsLst>
            <a:lin ang="2700000" scaled="1"/>
            <a:tileRect/>
          </a:gradFill>
        </p:grpSpPr>
        <p:sp>
          <p:nvSpPr>
            <p:cNvPr id="10" name="Rectangle 9"/>
            <p:cNvSpPr>
              <a:spLocks noChangeArrowheads="1"/>
            </p:cNvSpPr>
            <p:nvPr/>
          </p:nvSpPr>
          <p:spPr bwMode="black">
            <a:xfrm>
              <a:off x="1016578" y="1035681"/>
              <a:ext cx="65914" cy="249730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black">
            <a:xfrm>
              <a:off x="1400563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1" y="80"/>
                </a:cxn>
                <a:cxn ang="0">
                  <a:pos x="0" y="40"/>
                </a:cxn>
                <a:cxn ang="0">
                  <a:pos x="41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8" y="23"/>
                    <a:pt x="51" y="20"/>
                    <a:pt x="42" y="20"/>
                  </a:cubicBezTo>
                  <a:cubicBezTo>
                    <a:pt x="30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1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1" y="0"/>
                  </a:cubicBezTo>
                  <a:cubicBezTo>
                    <a:pt x="50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2" name="Freeform 11"/>
            <p:cNvSpPr>
              <a:spLocks/>
            </p:cNvSpPr>
            <p:nvPr/>
          </p:nvSpPr>
          <p:spPr bwMode="black">
            <a:xfrm>
              <a:off x="740661" y="1028765"/>
              <a:ext cx="190843" cy="263561"/>
            </a:xfrm>
            <a:custGeom>
              <a:avLst/>
              <a:gdLst/>
              <a:ahLst/>
              <a:cxnLst>
                <a:cxn ang="0">
                  <a:pos x="58" y="24"/>
                </a:cxn>
                <a:cxn ang="0">
                  <a:pos x="42" y="20"/>
                </a:cxn>
                <a:cxn ang="0">
                  <a:pos x="21" y="40"/>
                </a:cxn>
                <a:cxn ang="0">
                  <a:pos x="42" y="60"/>
                </a:cxn>
                <a:cxn ang="0">
                  <a:pos x="58" y="56"/>
                </a:cxn>
                <a:cxn ang="0">
                  <a:pos x="58" y="77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58" y="3"/>
                </a:cxn>
                <a:cxn ang="0">
                  <a:pos x="58" y="24"/>
                </a:cxn>
              </a:cxnLst>
              <a:rect l="0" t="0" r="r" b="b"/>
              <a:pathLst>
                <a:path w="58" h="80">
                  <a:moveTo>
                    <a:pt x="58" y="24"/>
                  </a:moveTo>
                  <a:cubicBezTo>
                    <a:pt x="57" y="23"/>
                    <a:pt x="51" y="20"/>
                    <a:pt x="42" y="20"/>
                  </a:cubicBezTo>
                  <a:cubicBezTo>
                    <a:pt x="29" y="20"/>
                    <a:pt x="21" y="28"/>
                    <a:pt x="21" y="40"/>
                  </a:cubicBezTo>
                  <a:cubicBezTo>
                    <a:pt x="21" y="51"/>
                    <a:pt x="29" y="60"/>
                    <a:pt x="42" y="60"/>
                  </a:cubicBezTo>
                  <a:cubicBezTo>
                    <a:pt x="51" y="60"/>
                    <a:pt x="57" y="57"/>
                    <a:pt x="58" y="56"/>
                  </a:cubicBezTo>
                  <a:cubicBezTo>
                    <a:pt x="58" y="77"/>
                    <a:pt x="58" y="77"/>
                    <a:pt x="58" y="77"/>
                  </a:cubicBezTo>
                  <a:cubicBezTo>
                    <a:pt x="56" y="78"/>
                    <a:pt x="49" y="80"/>
                    <a:pt x="40" y="80"/>
                  </a:cubicBezTo>
                  <a:cubicBezTo>
                    <a:pt x="19" y="80"/>
                    <a:pt x="0" y="65"/>
                    <a:pt x="0" y="40"/>
                  </a:cubicBezTo>
                  <a:cubicBezTo>
                    <a:pt x="0" y="17"/>
                    <a:pt x="17" y="0"/>
                    <a:pt x="40" y="0"/>
                  </a:cubicBezTo>
                  <a:cubicBezTo>
                    <a:pt x="49" y="0"/>
                    <a:pt x="56" y="3"/>
                    <a:pt x="58" y="3"/>
                  </a:cubicBezTo>
                  <a:lnTo>
                    <a:pt x="58" y="24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3" name="Freeform 12"/>
            <p:cNvSpPr>
              <a:spLocks noEditPoints="1"/>
            </p:cNvSpPr>
            <p:nvPr/>
          </p:nvSpPr>
          <p:spPr bwMode="black">
            <a:xfrm>
              <a:off x="1660385" y="1028765"/>
              <a:ext cx="262122" cy="263561"/>
            </a:xfrm>
            <a:custGeom>
              <a:avLst/>
              <a:gdLst/>
              <a:ahLst/>
              <a:cxnLst>
                <a:cxn ang="0">
                  <a:pos x="80" y="40"/>
                </a:cxn>
                <a:cxn ang="0">
                  <a:pos x="40" y="80"/>
                </a:cxn>
                <a:cxn ang="0">
                  <a:pos x="0" y="40"/>
                </a:cxn>
                <a:cxn ang="0">
                  <a:pos x="40" y="0"/>
                </a:cxn>
                <a:cxn ang="0">
                  <a:pos x="80" y="40"/>
                </a:cxn>
                <a:cxn ang="0">
                  <a:pos x="40" y="20"/>
                </a:cxn>
                <a:cxn ang="0">
                  <a:pos x="20" y="40"/>
                </a:cxn>
                <a:cxn ang="0">
                  <a:pos x="40" y="60"/>
                </a:cxn>
                <a:cxn ang="0">
                  <a:pos x="60" y="40"/>
                </a:cxn>
                <a:cxn ang="0">
                  <a:pos x="40" y="20"/>
                </a:cxn>
              </a:cxnLst>
              <a:rect l="0" t="0" r="r" b="b"/>
              <a:pathLst>
                <a:path w="80" h="80">
                  <a:moveTo>
                    <a:pt x="80" y="40"/>
                  </a:moveTo>
                  <a:cubicBezTo>
                    <a:pt x="80" y="62"/>
                    <a:pt x="64" y="80"/>
                    <a:pt x="40" y="80"/>
                  </a:cubicBezTo>
                  <a:cubicBezTo>
                    <a:pt x="16" y="80"/>
                    <a:pt x="0" y="62"/>
                    <a:pt x="0" y="40"/>
                  </a:cubicBezTo>
                  <a:cubicBezTo>
                    <a:pt x="0" y="18"/>
                    <a:pt x="16" y="0"/>
                    <a:pt x="40" y="0"/>
                  </a:cubicBezTo>
                  <a:cubicBezTo>
                    <a:pt x="64" y="0"/>
                    <a:pt x="80" y="18"/>
                    <a:pt x="80" y="40"/>
                  </a:cubicBezTo>
                  <a:moveTo>
                    <a:pt x="40" y="20"/>
                  </a:moveTo>
                  <a:cubicBezTo>
                    <a:pt x="29" y="20"/>
                    <a:pt x="20" y="29"/>
                    <a:pt x="20" y="40"/>
                  </a:cubicBezTo>
                  <a:cubicBezTo>
                    <a:pt x="20" y="51"/>
                    <a:pt x="29" y="60"/>
                    <a:pt x="40" y="60"/>
                  </a:cubicBezTo>
                  <a:cubicBezTo>
                    <a:pt x="51" y="60"/>
                    <a:pt x="60" y="51"/>
                    <a:pt x="60" y="40"/>
                  </a:cubicBezTo>
                  <a:cubicBezTo>
                    <a:pt x="60" y="29"/>
                    <a:pt x="51" y="20"/>
                    <a:pt x="40" y="20"/>
                  </a:cubicBezTo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4" name="Freeform 13"/>
            <p:cNvSpPr>
              <a:spLocks/>
            </p:cNvSpPr>
            <p:nvPr/>
          </p:nvSpPr>
          <p:spPr bwMode="black">
            <a:xfrm>
              <a:off x="1167566" y="1028765"/>
              <a:ext cx="170916" cy="263561"/>
            </a:xfrm>
            <a:custGeom>
              <a:avLst/>
              <a:gdLst/>
              <a:ahLst/>
              <a:cxnLst>
                <a:cxn ang="0">
                  <a:pos x="47" y="19"/>
                </a:cxn>
                <a:cxn ang="0">
                  <a:pos x="32" y="17"/>
                </a:cxn>
                <a:cxn ang="0">
                  <a:pos x="20" y="23"/>
                </a:cxn>
                <a:cxn ang="0">
                  <a:pos x="29" y="30"/>
                </a:cxn>
                <a:cxn ang="0">
                  <a:pos x="34" y="32"/>
                </a:cxn>
                <a:cxn ang="0">
                  <a:pos x="52" y="54"/>
                </a:cxn>
                <a:cxn ang="0">
                  <a:pos x="21" y="80"/>
                </a:cxn>
                <a:cxn ang="0">
                  <a:pos x="0" y="77"/>
                </a:cxn>
                <a:cxn ang="0">
                  <a:pos x="0" y="60"/>
                </a:cxn>
                <a:cxn ang="0">
                  <a:pos x="18" y="63"/>
                </a:cxn>
                <a:cxn ang="0">
                  <a:pos x="32" y="56"/>
                </a:cxn>
                <a:cxn ang="0">
                  <a:pos x="23" y="48"/>
                </a:cxn>
                <a:cxn ang="0">
                  <a:pos x="19" y="47"/>
                </a:cxn>
                <a:cxn ang="0">
                  <a:pos x="0" y="24"/>
                </a:cxn>
                <a:cxn ang="0">
                  <a:pos x="28" y="0"/>
                </a:cxn>
                <a:cxn ang="0">
                  <a:pos x="47" y="3"/>
                </a:cxn>
                <a:cxn ang="0">
                  <a:pos x="47" y="19"/>
                </a:cxn>
              </a:cxnLst>
              <a:rect l="0" t="0" r="r" b="b"/>
              <a:pathLst>
                <a:path w="52" h="80">
                  <a:moveTo>
                    <a:pt x="47" y="19"/>
                  </a:moveTo>
                  <a:cubicBezTo>
                    <a:pt x="47" y="19"/>
                    <a:pt x="38" y="17"/>
                    <a:pt x="32" y="17"/>
                  </a:cubicBezTo>
                  <a:cubicBezTo>
                    <a:pt x="24" y="17"/>
                    <a:pt x="20" y="19"/>
                    <a:pt x="20" y="23"/>
                  </a:cubicBezTo>
                  <a:cubicBezTo>
                    <a:pt x="20" y="28"/>
                    <a:pt x="26" y="29"/>
                    <a:pt x="29" y="30"/>
                  </a:cubicBezTo>
                  <a:cubicBezTo>
                    <a:pt x="34" y="32"/>
                    <a:pt x="34" y="32"/>
                    <a:pt x="34" y="32"/>
                  </a:cubicBezTo>
                  <a:cubicBezTo>
                    <a:pt x="47" y="36"/>
                    <a:pt x="52" y="45"/>
                    <a:pt x="52" y="54"/>
                  </a:cubicBezTo>
                  <a:cubicBezTo>
                    <a:pt x="52" y="73"/>
                    <a:pt x="35" y="80"/>
                    <a:pt x="21" y="80"/>
                  </a:cubicBezTo>
                  <a:cubicBezTo>
                    <a:pt x="10" y="80"/>
                    <a:pt x="1" y="78"/>
                    <a:pt x="0" y="77"/>
                  </a:cubicBezTo>
                  <a:cubicBezTo>
                    <a:pt x="0" y="60"/>
                    <a:pt x="0" y="60"/>
                    <a:pt x="0" y="60"/>
                  </a:cubicBezTo>
                  <a:cubicBezTo>
                    <a:pt x="2" y="60"/>
                    <a:pt x="10" y="63"/>
                    <a:pt x="18" y="63"/>
                  </a:cubicBezTo>
                  <a:cubicBezTo>
                    <a:pt x="28" y="63"/>
                    <a:pt x="32" y="60"/>
                    <a:pt x="32" y="56"/>
                  </a:cubicBezTo>
                  <a:cubicBezTo>
                    <a:pt x="32" y="52"/>
                    <a:pt x="28" y="49"/>
                    <a:pt x="23" y="48"/>
                  </a:cubicBezTo>
                  <a:cubicBezTo>
                    <a:pt x="22" y="48"/>
                    <a:pt x="21" y="47"/>
                    <a:pt x="19" y="47"/>
                  </a:cubicBezTo>
                  <a:cubicBezTo>
                    <a:pt x="9" y="43"/>
                    <a:pt x="0" y="37"/>
                    <a:pt x="0" y="24"/>
                  </a:cubicBezTo>
                  <a:cubicBezTo>
                    <a:pt x="0" y="10"/>
                    <a:pt x="10" y="0"/>
                    <a:pt x="28" y="0"/>
                  </a:cubicBezTo>
                  <a:cubicBezTo>
                    <a:pt x="37" y="0"/>
                    <a:pt x="46" y="3"/>
                    <a:pt x="47" y="3"/>
                  </a:cubicBezTo>
                  <a:lnTo>
                    <a:pt x="47" y="1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5" name="Freeform 14"/>
            <p:cNvSpPr>
              <a:spLocks/>
            </p:cNvSpPr>
            <p:nvPr/>
          </p:nvSpPr>
          <p:spPr bwMode="black">
            <a:xfrm>
              <a:off x="609600" y="732931"/>
              <a:ext cx="62081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10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6" name="Freeform 15"/>
            <p:cNvSpPr>
              <a:spLocks/>
            </p:cNvSpPr>
            <p:nvPr/>
          </p:nvSpPr>
          <p:spPr bwMode="black">
            <a:xfrm>
              <a:off x="783581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4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4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7" name="Freeform 16"/>
            <p:cNvSpPr>
              <a:spLocks/>
            </p:cNvSpPr>
            <p:nvPr/>
          </p:nvSpPr>
          <p:spPr bwMode="black">
            <a:xfrm>
              <a:off x="954497" y="528537"/>
              <a:ext cx="62081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10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5" y="120"/>
                    <a:pt x="10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8" name="Freeform 17"/>
            <p:cNvSpPr>
              <a:spLocks/>
            </p:cNvSpPr>
            <p:nvPr/>
          </p:nvSpPr>
          <p:spPr bwMode="black">
            <a:xfrm>
              <a:off x="1128478" y="646870"/>
              <a:ext cx="62081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9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9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19" name="Freeform 18"/>
            <p:cNvSpPr>
              <a:spLocks/>
            </p:cNvSpPr>
            <p:nvPr/>
          </p:nvSpPr>
          <p:spPr bwMode="black">
            <a:xfrm>
              <a:off x="1298627" y="732931"/>
              <a:ext cx="65914" cy="128323"/>
            </a:xfrm>
            <a:custGeom>
              <a:avLst/>
              <a:gdLst/>
              <a:ahLst/>
              <a:cxnLst>
                <a:cxn ang="0">
                  <a:pos x="20" y="10"/>
                </a:cxn>
                <a:cxn ang="0">
                  <a:pos x="10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10" y="39"/>
                </a:cxn>
                <a:cxn ang="0">
                  <a:pos x="20" y="30"/>
                </a:cxn>
                <a:cxn ang="0">
                  <a:pos x="20" y="10"/>
                </a:cxn>
              </a:cxnLst>
              <a:rect l="0" t="0" r="r" b="b"/>
              <a:pathLst>
                <a:path w="20" h="39">
                  <a:moveTo>
                    <a:pt x="20" y="10"/>
                  </a:moveTo>
                  <a:cubicBezTo>
                    <a:pt x="20" y="4"/>
                    <a:pt x="15" y="0"/>
                    <a:pt x="10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5" y="39"/>
                    <a:pt x="10" y="39"/>
                  </a:cubicBezTo>
                  <a:cubicBezTo>
                    <a:pt x="15" y="39"/>
                    <a:pt x="20" y="35"/>
                    <a:pt x="20" y="30"/>
                  </a:cubicBezTo>
                  <a:lnTo>
                    <a:pt x="20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0" name="Freeform 19"/>
            <p:cNvSpPr>
              <a:spLocks/>
            </p:cNvSpPr>
            <p:nvPr/>
          </p:nvSpPr>
          <p:spPr bwMode="black">
            <a:xfrm>
              <a:off x="1472608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4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1" name="Freeform 20"/>
            <p:cNvSpPr>
              <a:spLocks/>
            </p:cNvSpPr>
            <p:nvPr/>
          </p:nvSpPr>
          <p:spPr bwMode="black">
            <a:xfrm>
              <a:off x="1646590" y="528537"/>
              <a:ext cx="62848" cy="394958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9" y="0"/>
                </a:cxn>
                <a:cxn ang="0">
                  <a:pos x="0" y="9"/>
                </a:cxn>
                <a:cxn ang="0">
                  <a:pos x="0" y="111"/>
                </a:cxn>
                <a:cxn ang="0">
                  <a:pos x="9" y="120"/>
                </a:cxn>
                <a:cxn ang="0">
                  <a:pos x="19" y="111"/>
                </a:cxn>
                <a:cxn ang="0">
                  <a:pos x="19" y="9"/>
                </a:cxn>
              </a:cxnLst>
              <a:rect l="0" t="0" r="r" b="b"/>
              <a:pathLst>
                <a:path w="19" h="120">
                  <a:moveTo>
                    <a:pt x="19" y="9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9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0" y="116"/>
                    <a:pt x="4" y="120"/>
                    <a:pt x="9" y="120"/>
                  </a:cubicBezTo>
                  <a:cubicBezTo>
                    <a:pt x="15" y="120"/>
                    <a:pt x="19" y="116"/>
                    <a:pt x="19" y="111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2" name="Freeform 21"/>
            <p:cNvSpPr>
              <a:spLocks/>
            </p:cNvSpPr>
            <p:nvPr/>
          </p:nvSpPr>
          <p:spPr bwMode="black">
            <a:xfrm>
              <a:off x="1817505" y="646870"/>
              <a:ext cx="62848" cy="214384"/>
            </a:xfrm>
            <a:custGeom>
              <a:avLst/>
              <a:gdLst/>
              <a:ahLst/>
              <a:cxnLst>
                <a:cxn ang="0">
                  <a:pos x="19" y="9"/>
                </a:cxn>
                <a:cxn ang="0">
                  <a:pos x="10" y="0"/>
                </a:cxn>
                <a:cxn ang="0">
                  <a:pos x="0" y="9"/>
                </a:cxn>
                <a:cxn ang="0">
                  <a:pos x="0" y="56"/>
                </a:cxn>
                <a:cxn ang="0">
                  <a:pos x="10" y="65"/>
                </a:cxn>
                <a:cxn ang="0">
                  <a:pos x="19" y="56"/>
                </a:cxn>
                <a:cxn ang="0">
                  <a:pos x="19" y="9"/>
                </a:cxn>
              </a:cxnLst>
              <a:rect l="0" t="0" r="r" b="b"/>
              <a:pathLst>
                <a:path w="19" h="65">
                  <a:moveTo>
                    <a:pt x="19" y="9"/>
                  </a:moveTo>
                  <a:cubicBezTo>
                    <a:pt x="19" y="4"/>
                    <a:pt x="15" y="0"/>
                    <a:pt x="10" y="0"/>
                  </a:cubicBezTo>
                  <a:cubicBezTo>
                    <a:pt x="5" y="0"/>
                    <a:pt x="0" y="4"/>
                    <a:pt x="0" y="9"/>
                  </a:cubicBezTo>
                  <a:cubicBezTo>
                    <a:pt x="0" y="56"/>
                    <a:pt x="0" y="56"/>
                    <a:pt x="0" y="56"/>
                  </a:cubicBezTo>
                  <a:cubicBezTo>
                    <a:pt x="0" y="61"/>
                    <a:pt x="5" y="65"/>
                    <a:pt x="10" y="65"/>
                  </a:cubicBezTo>
                  <a:cubicBezTo>
                    <a:pt x="15" y="65"/>
                    <a:pt x="19" y="61"/>
                    <a:pt x="19" y="56"/>
                  </a:cubicBezTo>
                  <a:lnTo>
                    <a:pt x="19" y="9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  <p:sp>
          <p:nvSpPr>
            <p:cNvPr id="23" name="Freeform 22"/>
            <p:cNvSpPr>
              <a:spLocks/>
            </p:cNvSpPr>
            <p:nvPr/>
          </p:nvSpPr>
          <p:spPr bwMode="black">
            <a:xfrm>
              <a:off x="1991486" y="732931"/>
              <a:ext cx="62848" cy="12832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9" y="0"/>
                </a:cxn>
                <a:cxn ang="0">
                  <a:pos x="0" y="10"/>
                </a:cxn>
                <a:cxn ang="0">
                  <a:pos x="0" y="30"/>
                </a:cxn>
                <a:cxn ang="0">
                  <a:pos x="9" y="39"/>
                </a:cxn>
                <a:cxn ang="0">
                  <a:pos x="19" y="30"/>
                </a:cxn>
                <a:cxn ang="0">
                  <a:pos x="19" y="10"/>
                </a:cxn>
              </a:cxnLst>
              <a:rect l="0" t="0" r="r" b="b"/>
              <a:pathLst>
                <a:path w="19" h="39">
                  <a:moveTo>
                    <a:pt x="19" y="10"/>
                  </a:moveTo>
                  <a:cubicBezTo>
                    <a:pt x="19" y="4"/>
                    <a:pt x="15" y="0"/>
                    <a:pt x="9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0" y="30"/>
                    <a:pt x="0" y="30"/>
                    <a:pt x="0" y="30"/>
                  </a:cubicBezTo>
                  <a:cubicBezTo>
                    <a:pt x="0" y="35"/>
                    <a:pt x="4" y="39"/>
                    <a:pt x="9" y="39"/>
                  </a:cubicBezTo>
                  <a:cubicBezTo>
                    <a:pt x="15" y="39"/>
                    <a:pt x="19" y="35"/>
                    <a:pt x="19" y="30"/>
                  </a:cubicBezTo>
                  <a:lnTo>
                    <a:pt x="19" y="10"/>
                  </a:lnTo>
                  <a:close/>
                </a:path>
              </a:pathLst>
            </a:custGeom>
            <a:grpFill/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>
                <a:latin typeface="+mj-lt"/>
              </a:endParaRPr>
            </a:p>
          </p:txBody>
        </p:sp>
      </p:grpSp>
      <p:sp>
        <p:nvSpPr>
          <p:cNvPr id="27" name="Rectangle 3"/>
          <p:cNvSpPr>
            <a:spLocks noChangeArrowheads="1"/>
          </p:cNvSpPr>
          <p:nvPr/>
        </p:nvSpPr>
        <p:spPr bwMode="white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91372" tIns="45687" rIns="91372" bIns="45687" anchor="ctr"/>
          <a:lstStyle/>
          <a:p>
            <a:endParaRPr lang="en-US">
              <a:latin typeface="+mj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278212" y="3282704"/>
            <a:ext cx="6281773" cy="1022351"/>
          </a:xfrm>
        </p:spPr>
        <p:txBody>
          <a:bodyPr vert="horz" lIns="82228" tIns="45687" rIns="82228" bIns="45687" rtlCol="0" anchor="b" anchorCtr="0">
            <a:noAutofit/>
          </a:bodyPr>
          <a:lstStyle>
            <a:lvl1pPr marL="0" indent="0" algn="l" defTabSz="913753" rtl="0" eaLnBrk="1" latinLnBrk="0" hangingPunct="1">
              <a:lnSpc>
                <a:spcPct val="80000"/>
              </a:lnSpc>
              <a:spcBef>
                <a:spcPct val="0"/>
              </a:spcBef>
              <a:buClr>
                <a:schemeClr val="tx1"/>
              </a:buClr>
              <a:buFont typeface="Ciscolight" pitchFamily="2" charset="0"/>
              <a:buNone/>
              <a:defRPr lang="en-US" sz="6000" b="0" kern="1200" spc="-200" baseline="0" dirty="0">
                <a:gradFill>
                  <a:gsLst>
                    <a:gs pos="0">
                      <a:schemeClr val="tx1"/>
                    </a:gs>
                    <a:gs pos="44000">
                      <a:srgbClr val="01BBBB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1200000" scaled="0"/>
                </a:gra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Demo Title</a:t>
            </a:r>
            <a:endParaRPr lang="en-US" dirty="0"/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hidden">
          <a:xfrm>
            <a:off x="0" y="0"/>
            <a:ext cx="12188825" cy="177800"/>
          </a:xfrm>
          <a:prstGeom prst="rect">
            <a:avLst/>
          </a:prstGeom>
          <a:solidFill>
            <a:schemeClr val="bg2"/>
          </a:solidFill>
          <a:ln w="25400" algn="ctr">
            <a:noFill/>
            <a:miter lim="800000"/>
            <a:headEnd/>
            <a:tailEnd/>
          </a:ln>
          <a:effectLst/>
        </p:spPr>
        <p:txBody>
          <a:bodyPr wrap="none" lIns="91372" tIns="45687" rIns="91372" bIns="45687" anchor="ctr"/>
          <a:lstStyle/>
          <a:p>
            <a:endParaRPr lang="en-US">
              <a:latin typeface="+mj-lt"/>
            </a:endParaRPr>
          </a:p>
        </p:txBody>
      </p:sp>
      <p:sp>
        <p:nvSpPr>
          <p:cNvPr id="31" name="Picture Placeholder 30"/>
          <p:cNvSpPr>
            <a:spLocks noGrp="1"/>
          </p:cNvSpPr>
          <p:nvPr>
            <p:ph type="pic" sz="quarter" idx="10" hasCustomPrompt="1"/>
          </p:nvPr>
        </p:nvSpPr>
        <p:spPr>
          <a:xfrm>
            <a:off x="7385270" y="1917709"/>
            <a:ext cx="3567771" cy="2889251"/>
          </a:xfrm>
        </p:spPr>
        <p:txBody>
          <a:bodyPr anchor="ctr" anchorCtr="1"/>
          <a:lstStyle>
            <a:lvl1pPr algn="ctr">
              <a:defRPr>
                <a:latin typeface="+mj-lt"/>
              </a:defRPr>
            </a:lvl1pPr>
          </a:lstStyle>
          <a:p>
            <a:r>
              <a:rPr lang="en-US" dirty="0" smtClean="0"/>
              <a:t>Insert photo here</a:t>
            </a:r>
            <a:endParaRPr lang="en-US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6190" y="432215"/>
            <a:ext cx="11448832" cy="838200"/>
          </a:xfrm>
          <a:prstGeom prst="rect">
            <a:avLst/>
          </a:prstGeom>
        </p:spPr>
        <p:txBody>
          <a:bodyPr vert="horz" lIns="82228" tIns="45687" rIns="82228" bIns="45687" rtlCol="0" anchor="b" anchorCtr="0">
            <a:noAutofit/>
          </a:bodyPr>
          <a:lstStyle/>
          <a:p>
            <a:r>
              <a:rPr lang="en-US" dirty="0" smtClean="0"/>
              <a:t>Slide Title Goes Here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6190" y="1339747"/>
            <a:ext cx="11398952" cy="4965700"/>
          </a:xfrm>
          <a:prstGeom prst="rect">
            <a:avLst/>
          </a:prstGeom>
        </p:spPr>
        <p:txBody>
          <a:bodyPr vert="horz" lIns="91372" tIns="45687" rIns="91372" bIns="45687" rtlCol="0">
            <a:normAutofit/>
          </a:bodyPr>
          <a:lstStyle/>
          <a:p>
            <a:pPr lvl="0"/>
            <a:r>
              <a:rPr lang="en-US" dirty="0" smtClean="0"/>
              <a:t>Body Text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Rectangle 338"/>
          <p:cNvSpPr>
            <a:spLocks noChangeArrowheads="1"/>
          </p:cNvSpPr>
          <p:nvPr/>
        </p:nvSpPr>
        <p:spPr bwMode="auto">
          <a:xfrm>
            <a:off x="11592162" y="6626253"/>
            <a:ext cx="294059" cy="20601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82056" tIns="41027" rIns="82056" bIns="41027" anchor="b">
            <a:spAutoFit/>
          </a:bodyPr>
          <a:lstStyle/>
          <a:p>
            <a:pPr algn="r" defTabSz="813810">
              <a:lnSpc>
                <a:spcPct val="100000"/>
              </a:lnSpc>
              <a:defRPr/>
            </a:pPr>
            <a:fld id="{89466399-F591-40A3-BF53-5111C08C9A47}" type="slidenum">
              <a:rPr lang="en-US" sz="800" b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pPr algn="r" defTabSz="813810">
                <a:lnSpc>
                  <a:spcPct val="100000"/>
                </a:lnSpc>
                <a:defRPr/>
              </a:pPr>
              <a:t>‹#›</a:t>
            </a:fld>
            <a:endParaRPr lang="en-US" sz="800" b="0" dirty="0">
              <a:solidFill>
                <a:schemeClr val="bg1">
                  <a:lumMod val="65000"/>
                </a:schemeClr>
              </a:solidFill>
              <a:latin typeface="CiscoSans" pitchFamily="34" charset="0"/>
            </a:endParaRPr>
          </a:p>
        </p:txBody>
      </p:sp>
      <p:sp>
        <p:nvSpPr>
          <p:cNvPr id="13" name="Rectangle 345"/>
          <p:cNvSpPr>
            <a:spLocks noChangeArrowheads="1"/>
          </p:cNvSpPr>
          <p:nvPr/>
        </p:nvSpPr>
        <p:spPr bwMode="auto">
          <a:xfrm>
            <a:off x="4816761" y="6629441"/>
            <a:ext cx="3160830" cy="206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2056" tIns="41027" rIns="82056" bIns="41027" anchor="b" anchorCtr="1">
            <a:spAutoFit/>
          </a:bodyPr>
          <a:lstStyle/>
          <a:p>
            <a:pPr algn="ctr" defTabSz="813810">
              <a:lnSpc>
                <a:spcPct val="100000"/>
              </a:lnSpc>
              <a:defRPr/>
            </a:pPr>
            <a:r>
              <a:rPr lang="en-US" sz="800" b="0" dirty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© </a:t>
            </a:r>
            <a:r>
              <a:rPr lang="en-US" sz="800" b="0" dirty="0" smtClean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2013 </a:t>
            </a:r>
            <a:r>
              <a:rPr lang="en-US" sz="800" b="0" dirty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Cisco Systems, Inc. All rights reserved</a:t>
            </a:r>
            <a:r>
              <a:rPr lang="en-US" sz="800" b="0" dirty="0" smtClean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. Cisco confidential.</a:t>
            </a:r>
            <a:endParaRPr lang="en-US" sz="800" b="0" dirty="0">
              <a:solidFill>
                <a:schemeClr val="bg1">
                  <a:lumMod val="65000"/>
                </a:schemeClr>
              </a:solidFill>
              <a:latin typeface="CiscoSans" pitchFamily="34" charset="0"/>
            </a:endParaRPr>
          </a:p>
        </p:txBody>
      </p:sp>
      <p:sp>
        <p:nvSpPr>
          <p:cNvPr id="15" name="Rectangle 346"/>
          <p:cNvSpPr>
            <a:spLocks noChangeArrowheads="1"/>
          </p:cNvSpPr>
          <p:nvPr/>
        </p:nvSpPr>
        <p:spPr bwMode="auto">
          <a:xfrm>
            <a:off x="101573" y="6629430"/>
            <a:ext cx="2945633" cy="206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82056" tIns="41027" rIns="82056" bIns="41027" anchor="b">
            <a:spAutoFit/>
          </a:bodyPr>
          <a:lstStyle/>
          <a:p>
            <a:pPr algn="l" defTabSz="813810">
              <a:lnSpc>
                <a:spcPct val="100000"/>
              </a:lnSpc>
              <a:defRPr/>
            </a:pPr>
            <a:r>
              <a:rPr lang="en-US" sz="800" b="0" dirty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Cisco </a:t>
            </a:r>
            <a:r>
              <a:rPr lang="en-US" sz="800" b="0" dirty="0" smtClean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Networking</a:t>
            </a:r>
            <a:r>
              <a:rPr lang="en-US" sz="800" b="0" baseline="0" dirty="0" smtClean="0">
                <a:solidFill>
                  <a:schemeClr val="bg1">
                    <a:lumMod val="65000"/>
                  </a:schemeClr>
                </a:solidFill>
                <a:latin typeface="CiscoSans" pitchFamily="34" charset="0"/>
              </a:rPr>
              <a:t> Academy, US/Canada</a:t>
            </a:r>
            <a:endParaRPr lang="en-US" sz="800" b="0" dirty="0">
              <a:solidFill>
                <a:schemeClr val="bg1">
                  <a:lumMod val="65000"/>
                </a:schemeClr>
              </a:solidFill>
              <a:latin typeface="CiscoSans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>
    <p:wipe dir="r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3753" rtl="0" eaLnBrk="1" latinLnBrk="0" hangingPunct="1">
        <a:lnSpc>
          <a:spcPct val="100000"/>
        </a:lnSpc>
        <a:spcBef>
          <a:spcPct val="0"/>
        </a:spcBef>
        <a:buNone/>
        <a:defRPr lang="en-US" sz="3600" b="0" kern="0" spc="0" baseline="0" dirty="0">
          <a:gradFill>
            <a:gsLst>
              <a:gs pos="0">
                <a:schemeClr val="tx1"/>
              </a:gs>
              <a:gs pos="44000">
                <a:srgbClr val="01BBBB"/>
              </a:gs>
              <a:gs pos="100000">
                <a:schemeClr val="accent4"/>
              </a:gs>
            </a:gsLst>
            <a:lin ang="4800000" scaled="0"/>
          </a:gradFill>
          <a:latin typeface="Arial" pitchFamily="34" charset="0"/>
          <a:ea typeface="+mj-ea"/>
          <a:cs typeface="Arial" pitchFamily="34" charset="0"/>
        </a:defRPr>
      </a:lvl1pPr>
    </p:titleStyle>
    <p:bodyStyle>
      <a:lvl1pPr marL="228441" indent="-228441" algn="l" defTabSz="913753" rtl="0" eaLnBrk="1" latinLnBrk="0" hangingPunct="1">
        <a:lnSpc>
          <a:spcPct val="100000"/>
        </a:lnSpc>
        <a:spcBef>
          <a:spcPts val="1440"/>
        </a:spcBef>
        <a:buClr>
          <a:schemeClr val="tx2"/>
        </a:buClr>
        <a:buSzPct val="90000"/>
        <a:buFont typeface="Arial" pitchFamily="34" charset="0"/>
        <a:buChar char="•"/>
        <a:tabLst/>
        <a:defRPr lang="en-US" sz="2000" kern="1200" dirty="0" smtClean="0">
          <a:solidFill>
            <a:srgbClr val="546568"/>
          </a:solidFill>
          <a:latin typeface="Arial" pitchFamily="34" charset="0"/>
          <a:ea typeface="+mn-ea"/>
          <a:cs typeface="Arial" pitchFamily="34" charset="0"/>
        </a:defRPr>
      </a:lvl1pPr>
      <a:lvl2pPr marL="396603" indent="-168161" algn="l" defTabSz="913753" rtl="0" eaLnBrk="1" latinLnBrk="0" hangingPunct="1">
        <a:lnSpc>
          <a:spcPct val="100000"/>
        </a:lnSpc>
        <a:spcBef>
          <a:spcPts val="840"/>
        </a:spcBef>
        <a:buClr>
          <a:schemeClr val="tx2"/>
        </a:buClr>
        <a:buFont typeface="Arial" pitchFamily="34" charset="0"/>
        <a:buChar char="•"/>
        <a:defRPr lang="en-US" sz="1900" kern="1200" dirty="0" smtClean="0">
          <a:solidFill>
            <a:srgbClr val="546568"/>
          </a:solidFill>
          <a:latin typeface="Arial" pitchFamily="34" charset="0"/>
          <a:ea typeface="+mn-ea"/>
          <a:cs typeface="Arial" pitchFamily="34" charset="0"/>
        </a:defRPr>
      </a:lvl2pPr>
      <a:lvl3pPr marL="575855" indent="-177666" algn="l" defTabSz="913753" rtl="0" eaLnBrk="1" latinLnBrk="0" hangingPunct="1">
        <a:lnSpc>
          <a:spcPct val="100000"/>
        </a:lnSpc>
        <a:spcBef>
          <a:spcPts val="840"/>
        </a:spcBef>
        <a:buFont typeface="Arial" pitchFamily="34" charset="0"/>
        <a:buChar char="•"/>
        <a:defRPr lang="en-US" sz="1600" kern="1200" dirty="0" smtClean="0">
          <a:solidFill>
            <a:srgbClr val="546568"/>
          </a:solidFill>
          <a:latin typeface="Arial" pitchFamily="34" charset="0"/>
          <a:ea typeface="+mn-ea"/>
          <a:cs typeface="Arial" pitchFamily="34" charset="0"/>
        </a:defRPr>
      </a:lvl3pPr>
      <a:lvl4pPr marL="688497" indent="-112643" algn="l" defTabSz="913753" rtl="0" eaLnBrk="1" latinLnBrk="0" hangingPunct="1">
        <a:lnSpc>
          <a:spcPct val="100000"/>
        </a:lnSpc>
        <a:spcBef>
          <a:spcPts val="840"/>
        </a:spcBef>
        <a:buFont typeface="Arial" pitchFamily="34" charset="0"/>
        <a:buChar char="•"/>
        <a:defRPr lang="en-US" sz="1500" kern="1200" dirty="0" smtClean="0">
          <a:solidFill>
            <a:srgbClr val="546568"/>
          </a:solidFill>
          <a:latin typeface="Arial" pitchFamily="34" charset="0"/>
          <a:ea typeface="+mn-ea"/>
          <a:cs typeface="Arial" pitchFamily="34" charset="0"/>
        </a:defRPr>
      </a:lvl4pPr>
      <a:lvl5pPr marL="801121" indent="-115820" algn="l" defTabSz="913753" rtl="0" eaLnBrk="1" latinLnBrk="0" hangingPunct="1">
        <a:lnSpc>
          <a:spcPct val="100000"/>
        </a:lnSpc>
        <a:spcBef>
          <a:spcPts val="840"/>
        </a:spcBef>
        <a:buFont typeface="Arial" pitchFamily="34" charset="0"/>
        <a:buChar char="•"/>
        <a:defRPr lang="en-US" sz="1500" kern="1200" dirty="0">
          <a:solidFill>
            <a:srgbClr val="546568"/>
          </a:solidFill>
          <a:latin typeface="Arial" pitchFamily="34" charset="0"/>
          <a:ea typeface="+mn-ea"/>
          <a:cs typeface="Arial" pitchFamily="34" charset="0"/>
        </a:defRPr>
      </a:lvl5pPr>
      <a:lvl6pPr marL="2512831" indent="-228441" algn="l" defTabSz="9137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692" indent="-228441" algn="l" defTabSz="9137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574" indent="-228441" algn="l" defTabSz="9137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448" indent="-228441" algn="l" defTabSz="91375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61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3753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625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508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369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256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134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016" algn="l" defTabSz="913753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w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wmf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1.wmf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1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png"/><Relationship Id="rId4" Type="http://schemas.openxmlformats.org/officeDocument/2006/relationships/image" Target="../media/image7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5.wm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wmf"/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wm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brillo.edu/~rgraziani" TargetMode="External"/><Relationship Id="rId2" Type="http://schemas.openxmlformats.org/officeDocument/2006/relationships/hyperlink" Target="mailto:graziani@cabrillo.edu" TargetMode="Externa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45" y="4"/>
            <a:ext cx="12213972" cy="68703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65472" y="265073"/>
            <a:ext cx="8701244" cy="1323364"/>
          </a:xfrm>
          <a:prstGeom prst="rect">
            <a:avLst/>
          </a:prstGeom>
          <a:noFill/>
        </p:spPr>
        <p:txBody>
          <a:bodyPr wrap="square" lIns="91364" tIns="45683" rIns="91364" bIns="45683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DHCPv6 and </a:t>
            </a:r>
          </a:p>
          <a:p>
            <a:pPr algn="r"/>
            <a:r>
              <a:rPr lang="en-US" sz="4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IPv6 Automatic Address Allocation</a:t>
            </a:r>
            <a:endParaRPr lang="en-US" sz="4000" dirty="0">
              <a:solidFill>
                <a:schemeClr val="tx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5181" y="2279398"/>
            <a:ext cx="6268278" cy="461655"/>
          </a:xfrm>
          <a:prstGeom prst="rect">
            <a:avLst/>
          </a:prstGeom>
          <a:noFill/>
        </p:spPr>
        <p:txBody>
          <a:bodyPr wrap="square" lIns="91364" tIns="45683" rIns="91364" bIns="45683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Cisco Networking Academy</a:t>
            </a:r>
          </a:p>
        </p:txBody>
      </p:sp>
      <p:sp>
        <p:nvSpPr>
          <p:cNvPr id="14" name="Rectangle 209"/>
          <p:cNvSpPr txBox="1">
            <a:spLocks noChangeArrowheads="1"/>
          </p:cNvSpPr>
          <p:nvPr/>
        </p:nvSpPr>
        <p:spPr bwMode="white">
          <a:xfrm>
            <a:off x="343971" y="2305887"/>
            <a:ext cx="10986638" cy="3761545"/>
          </a:xfrm>
          <a:prstGeom prst="rect">
            <a:avLst/>
          </a:prstGeom>
          <a:ln/>
        </p:spPr>
        <p:txBody>
          <a:bodyPr lIns="91364" tIns="45683" rIns="91364" bIns="45683"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pPr defTabSz="813742">
              <a:defRPr/>
            </a:pPr>
            <a:endParaRPr lang="en-US" sz="12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endParaRPr lang="en-US" sz="9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endParaRPr lang="en-US" sz="19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r>
              <a:rPr lang="en-US" sz="2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Rick Graziani</a:t>
            </a:r>
          </a:p>
          <a:p>
            <a:pPr defTabSz="813742">
              <a:defRPr/>
            </a:pPr>
            <a:r>
              <a:rPr lang="en-US" sz="23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CS/CIS Instructor </a:t>
            </a:r>
          </a:p>
          <a:p>
            <a:pPr defTabSz="813742">
              <a:defRPr/>
            </a:pPr>
            <a:r>
              <a:rPr lang="en-US" sz="23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Cabrillo College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85" y="260933"/>
            <a:ext cx="690287" cy="3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973092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9062991" y="3442732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317105" y="3473325"/>
            <a:ext cx="2306357" cy="521067"/>
          </a:xfrm>
          <a:prstGeom prst="rect">
            <a:avLst/>
          </a:prstGeom>
          <a:solidFill>
            <a:schemeClr val="accent1">
              <a:alpha val="13000"/>
            </a:schemeClr>
          </a:solidFill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 sz="2000"/>
          </a:p>
        </p:txBody>
      </p:sp>
      <p:sp>
        <p:nvSpPr>
          <p:cNvPr id="4" name="TextBox 3"/>
          <p:cNvSpPr txBox="1"/>
          <p:nvPr/>
        </p:nvSpPr>
        <p:spPr>
          <a:xfrm>
            <a:off x="5434290" y="1309668"/>
            <a:ext cx="2181128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r>
              <a:rPr lang="en-US" sz="2100" dirty="0">
                <a:cs typeface="Courier"/>
              </a:rPr>
              <a:t>Global </a:t>
            </a:r>
            <a:r>
              <a:rPr lang="en-US" sz="2100" dirty="0" err="1">
                <a:cs typeface="Courier"/>
              </a:rPr>
              <a:t>Unicast</a:t>
            </a:r>
            <a:endParaRPr lang="en-US" sz="2100" dirty="0">
              <a:cs typeface="Courier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5085" y="1223069"/>
            <a:ext cx="3928615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286121" y="2402768"/>
            <a:ext cx="230635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Manual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24226" y="3392046"/>
            <a:ext cx="1915325" cy="707811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1900" b="1" dirty="0">
                <a:cs typeface="Courier"/>
              </a:rPr>
              <a:t>IPv6 Unnumbered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94375" y="3534352"/>
            <a:ext cx="191532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IPv6 Address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16200000" flipH="1">
            <a:off x="6166776" y="1894478"/>
            <a:ext cx="30066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3304240" y="3022340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046422" y="3155015"/>
            <a:ext cx="283546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16200000" flipH="1">
            <a:off x="1885447" y="3297641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16200000" flipH="1">
            <a:off x="4720914" y="3297641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464158" y="2046383"/>
            <a:ext cx="530444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H="1">
            <a:off x="3303183" y="2208958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6200000" flipH="1">
            <a:off x="8607624" y="2205782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3728710" y="3458601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263329" y="3382260"/>
            <a:ext cx="2451491" cy="707811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1900" b="1" dirty="0">
                <a:cs typeface="Courier"/>
              </a:rPr>
              <a:t>Stateless </a:t>
            </a:r>
            <a:r>
              <a:rPr lang="en-US" sz="1900" b="1" dirty="0" err="1">
                <a:cs typeface="Courier"/>
              </a:rPr>
              <a:t>Autoconfiguration</a:t>
            </a:r>
            <a:endParaRPr lang="en-US" sz="1900" b="1" dirty="0">
              <a:cs typeface="Courier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058102" y="3534352"/>
            <a:ext cx="191532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b="1" dirty="0">
                <a:cs typeface="Courier"/>
              </a:rPr>
              <a:t>DHCPv6</a:t>
            </a:r>
          </a:p>
        </p:txBody>
      </p:sp>
      <p:cxnSp>
        <p:nvCxnSpPr>
          <p:cNvPr id="66" name="Straight Connector 65"/>
          <p:cNvCxnSpPr/>
          <p:nvPr/>
        </p:nvCxnSpPr>
        <p:spPr>
          <a:xfrm rot="5400000">
            <a:off x="8640690" y="3024724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382872" y="3157399"/>
            <a:ext cx="283546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16200000" flipH="1">
            <a:off x="7221897" y="3300026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16200000" flipH="1">
            <a:off x="10057365" y="3300026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893243" y="3460985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286107" y="2366741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7615420" y="2366741"/>
            <a:ext cx="2306357" cy="52106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24279" y="4559457"/>
            <a:ext cx="1397891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526350" y="4559457"/>
            <a:ext cx="1397891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1886509" y="4112612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60990" y="4247671"/>
            <a:ext cx="232602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800018" y="4387913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H="1">
            <a:off x="3126040" y="4408658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3187" y="4627876"/>
            <a:ext cx="125494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Static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28481" y="4657600"/>
            <a:ext cx="125494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EUI-64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19094" y="2402768"/>
            <a:ext cx="157985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r>
              <a:rPr lang="en-US" sz="2100" dirty="0">
                <a:cs typeface="Courier"/>
              </a:rPr>
              <a:t>Dynamic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Configuring Dynamic IPv6 Addresses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756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365"/>
            <a:ext cx="12188825" cy="573087"/>
          </a:xfrm>
        </p:spPr>
        <p:txBody>
          <a:bodyPr/>
          <a:lstStyle/>
          <a:p>
            <a:pPr eaLnBrk="1" hangingPunct="1"/>
            <a:r>
              <a:rPr lang="en-US" dirty="0" smtClean="0">
                <a:latin typeface="Arial" charset="0"/>
              </a:rPr>
              <a:t>IPv6 – It all begins with the Router Advertisement</a:t>
            </a:r>
            <a:endParaRPr lang="en-US" dirty="0">
              <a:latin typeface="Arial" charset="0"/>
            </a:endParaRPr>
          </a:p>
        </p:txBody>
      </p:sp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>
          <a:xfrm>
            <a:off x="304721" y="5943600"/>
            <a:ext cx="11429140" cy="838200"/>
          </a:xfrm>
        </p:spPr>
        <p:txBody>
          <a:bodyPr/>
          <a:lstStyle/>
          <a:p>
            <a:pPr>
              <a:buFont typeface="Wingdings" charset="0"/>
              <a:buChar char="§"/>
            </a:pPr>
            <a:r>
              <a:rPr lang="en-CA" sz="2400" dirty="0" smtClean="0">
                <a:latin typeface="Arial" charset="0"/>
              </a:rPr>
              <a:t>The Router Solicitation message is used to ask, “How to I I obtain an IPv6 address automatically?”</a:t>
            </a:r>
            <a:endParaRPr lang="en-CA" sz="2400" dirty="0">
              <a:latin typeface="Arial" charset="0"/>
            </a:endParaRPr>
          </a:p>
        </p:txBody>
      </p:sp>
      <p:sp>
        <p:nvSpPr>
          <p:cNvPr id="3" name="Rectangular Callout 2"/>
          <p:cNvSpPr/>
          <p:nvPr/>
        </p:nvSpPr>
        <p:spPr bwMode="auto">
          <a:xfrm>
            <a:off x="9751060" y="1066800"/>
            <a:ext cx="2437765" cy="1371600"/>
          </a:xfrm>
          <a:prstGeom prst="wedgeRectCallout">
            <a:avLst>
              <a:gd name="adj1" fmla="val -74179"/>
              <a:gd name="adj2" fmla="val 24851"/>
            </a:avLst>
          </a:prstGeom>
          <a:solidFill>
            <a:schemeClr val="bg2">
              <a:lumMod val="20000"/>
              <a:lumOff val="80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dirty="0" smtClean="0">
                <a:solidFill>
                  <a:schemeClr val="bg1"/>
                </a:solidFill>
                <a:ea typeface="Arial" charset="0"/>
                <a:cs typeface="Arial" charset="0"/>
              </a:rPr>
              <a:t>I need IPv6 address information…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ea typeface="Arial" charset="0"/>
              <a:cs typeface="Arial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5606" y="1066800"/>
            <a:ext cx="7239160" cy="456203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50212" y="4449616"/>
            <a:ext cx="7394554" cy="117922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5" name="Rectangular Callout 4"/>
          <p:cNvSpPr/>
          <p:nvPr/>
        </p:nvSpPr>
        <p:spPr>
          <a:xfrm>
            <a:off x="9344766" y="786147"/>
            <a:ext cx="2389095" cy="1542057"/>
          </a:xfrm>
          <a:prstGeom prst="wedgeRectCallout">
            <a:avLst>
              <a:gd name="adj1" fmla="val -79117"/>
              <a:gd name="adj2" fmla="val -8067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need IPv6 addressing information….</a:t>
            </a:r>
          </a:p>
        </p:txBody>
      </p:sp>
      <p:sp>
        <p:nvSpPr>
          <p:cNvPr id="13" name="Rectangular Callout 12"/>
          <p:cNvSpPr/>
          <p:nvPr/>
        </p:nvSpPr>
        <p:spPr>
          <a:xfrm>
            <a:off x="0" y="867324"/>
            <a:ext cx="2389095" cy="1542057"/>
          </a:xfrm>
          <a:prstGeom prst="wedgeRectCallout">
            <a:avLst>
              <a:gd name="adj1" fmla="val 70854"/>
              <a:gd name="adj2" fmla="val -10028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Let me tell you how we’re going to do this….</a:t>
            </a:r>
          </a:p>
        </p:txBody>
      </p:sp>
      <p:sp>
        <p:nvSpPr>
          <p:cNvPr id="10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776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3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478" y="580942"/>
            <a:ext cx="9937901" cy="4293415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56073" y="4874343"/>
            <a:ext cx="11398952" cy="2009276"/>
          </a:xfrm>
        </p:spPr>
        <p:txBody>
          <a:bodyPr>
            <a:normAutofit/>
          </a:bodyPr>
          <a:lstStyle/>
          <a:p>
            <a:r>
              <a:rPr lang="en-US" sz="2400" dirty="0"/>
              <a:t>The Router Advertisement (RA) tells hosts how it will receive IPv6 Address Information. </a:t>
            </a:r>
          </a:p>
          <a:p>
            <a:r>
              <a:rPr lang="en-US" sz="2400" dirty="0"/>
              <a:t>Sent periodically by an IPv6 router or…</a:t>
            </a:r>
          </a:p>
          <a:p>
            <a:r>
              <a:rPr lang="en-US" sz="2400" dirty="0"/>
              <a:t>When the router receives a Router Solicitation message from a host.</a:t>
            </a:r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With IPv6 it begins with the Router Advertisement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566968" y="729541"/>
            <a:ext cx="7377134" cy="109430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3" name="Rectangle 12"/>
          <p:cNvSpPr/>
          <p:nvPr/>
        </p:nvSpPr>
        <p:spPr>
          <a:xfrm>
            <a:off x="8809327" y="3656344"/>
            <a:ext cx="652315" cy="53067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0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8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A Router Must Be Enabled as an “IPv6 Router”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73" y="3150930"/>
            <a:ext cx="11398952" cy="35075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Router Advertisement/Solicitation Messages</a:t>
            </a:r>
          </a:p>
          <a:p>
            <a:r>
              <a:rPr lang="en-US" sz="2400" dirty="0"/>
              <a:t>Part of ICMPv6 (Internet Control Message Protocol for IPv6)</a:t>
            </a:r>
          </a:p>
          <a:p>
            <a:r>
              <a:rPr lang="en-US" sz="2400" dirty="0"/>
              <a:t>Router Advertisements are sent by an “IPv6 router” – </a:t>
            </a:r>
            <a:r>
              <a:rPr lang="en-US" sz="2400" b="1" dirty="0">
                <a:latin typeface="Courier New"/>
                <a:cs typeface="Courier New"/>
              </a:rPr>
              <a:t>ipv6 unicast-routing </a:t>
            </a:r>
            <a:r>
              <a:rPr lang="en-US" sz="2400" dirty="0"/>
              <a:t>command</a:t>
            </a:r>
          </a:p>
          <a:p>
            <a:pPr lvl="1"/>
            <a:r>
              <a:rPr lang="en-US" sz="2300" dirty="0"/>
              <a:t>Forwards IPv6 Packets</a:t>
            </a:r>
          </a:p>
          <a:p>
            <a:pPr lvl="1"/>
            <a:r>
              <a:rPr lang="en-US" sz="2300" dirty="0"/>
              <a:t>Can be enabled for IPv6 static and dynamic routing</a:t>
            </a:r>
          </a:p>
          <a:p>
            <a:pPr lvl="1"/>
            <a:r>
              <a:rPr lang="en-US" sz="2300" dirty="0"/>
              <a:t>Sends ICMPv6 Router Advertisements</a:t>
            </a:r>
          </a:p>
          <a:p>
            <a:r>
              <a:rPr lang="en-US" sz="2400" dirty="0"/>
              <a:t>Routers can be configured with IPv6 addresses without being an IPv6 router</a:t>
            </a:r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110955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368313"/>
            <a:ext cx="828558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80827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0165513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66732" y="1761672"/>
            <a:ext cx="697429" cy="92758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9390914" y="2689265"/>
            <a:ext cx="2377574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DHCPv6 Server</a:t>
            </a:r>
            <a:endParaRPr lang="en-US" dirty="0">
              <a:solidFill>
                <a:srgbClr val="010000"/>
              </a:solidFill>
              <a:latin typeface="Arial"/>
              <a:cs typeface="Arial"/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84252" y="2169119"/>
            <a:ext cx="7152350" cy="694996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unicast-routing</a:t>
            </a:r>
            <a:endParaRPr lang="en-US" b="1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1729427" y="173465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7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082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SLAAC (Stateless Address </a:t>
            </a:r>
            <a:r>
              <a:rPr lang="en-US" dirty="0" err="1" smtClean="0"/>
              <a:t>Autoconfiguration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110955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36831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80827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761672"/>
            <a:ext cx="697429" cy="92758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64163" y="278010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84252" y="2169119"/>
            <a:ext cx="7152350" cy="694996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unicast-routing</a:t>
            </a:r>
            <a:endParaRPr lang="en-US" b="1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1729427" y="173465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4265" y="2864113"/>
            <a:ext cx="9368193" cy="386563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1 (Default on Cisco routers)  O Flag = 0, M Flag = 0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“I’m everything you need (Prefix, Prefix-length, Default Gateway)”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2 (Discussed in CCNA Switching)  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1,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0</a:t>
            </a:r>
            <a:endParaRPr lang="en-US" b="1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“Here is my information but you need to get other information such as DNS addresses from a </a:t>
            </a:r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DHCPv6 server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.”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3 (Discussed in CCNA Switching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)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 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x,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1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 can’t help you. Ask a </a:t>
            </a:r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server for all your information.”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4252" y="2864113"/>
            <a:ext cx="9368193" cy="1134839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9552458" y="3674726"/>
            <a:ext cx="1526769" cy="13374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RA</a:t>
            </a:r>
          </a:p>
        </p:txBody>
      </p:sp>
      <p:sp>
        <p:nvSpPr>
          <p:cNvPr id="10" name="Left-Right Arrow 9"/>
          <p:cNvSpPr/>
          <p:nvPr/>
        </p:nvSpPr>
        <p:spPr>
          <a:xfrm>
            <a:off x="8755296" y="188818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5036475" y="-615"/>
            <a:ext cx="7152352" cy="2088672"/>
          </a:xfrm>
          <a:solidFill>
            <a:schemeClr val="bg1"/>
          </a:solidFill>
          <a:ln>
            <a:solidFill>
              <a:srgbClr val="010000"/>
            </a:solidFill>
          </a:ln>
        </p:spPr>
        <p:txBody>
          <a:bodyPr>
            <a:noAutofit/>
          </a:bodyPr>
          <a:lstStyle/>
          <a:p>
            <a:r>
              <a:rPr lang="en-US" sz="2400" b="1" dirty="0"/>
              <a:t>Option 1 and 2: Stateless Address </a:t>
            </a:r>
            <a:r>
              <a:rPr lang="en-US" sz="2400" b="1" dirty="0" err="1"/>
              <a:t>Autconfiguration</a:t>
            </a:r>
            <a:r>
              <a:rPr lang="en-US" sz="2400" b="1" dirty="0"/>
              <a:t> </a:t>
            </a:r>
            <a:r>
              <a:rPr lang="en-US" sz="2400" dirty="0"/>
              <a:t>– DHCPv6 Server does not maintain state of addresses</a:t>
            </a:r>
          </a:p>
          <a:p>
            <a:r>
              <a:rPr lang="en-US" sz="2400" b="1" dirty="0"/>
              <a:t>Option 3: </a:t>
            </a:r>
            <a:r>
              <a:rPr lang="en-US" sz="2400" b="1" dirty="0" err="1"/>
              <a:t>Stateful</a:t>
            </a:r>
            <a:r>
              <a:rPr lang="en-US" sz="2400" b="1" dirty="0"/>
              <a:t> Address Configuration </a:t>
            </a:r>
            <a:r>
              <a:rPr lang="en-US" sz="2400" dirty="0"/>
              <a:t>– Address received from DHCPv6 Server 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547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22" grpId="0" build="p" animBg="1"/>
      <p:bldP spid="1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175206"/>
            <a:ext cx="11448832" cy="838200"/>
          </a:xfrm>
        </p:spPr>
        <p:txBody>
          <a:bodyPr/>
          <a:lstStyle/>
          <a:p>
            <a:r>
              <a:rPr lang="en-US" dirty="0" smtClean="0"/>
              <a:t>SLAAC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6580" y="-1"/>
            <a:ext cx="8198872" cy="6830017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630519" y="2675924"/>
            <a:ext cx="8964928" cy="149670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2630519" y="4158732"/>
            <a:ext cx="8964928" cy="11628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2630519" y="5293814"/>
            <a:ext cx="8964928" cy="153620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8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08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553909"/>
          </a:xfrm>
        </p:spPr>
        <p:txBody>
          <a:bodyPr/>
          <a:lstStyle/>
          <a:p>
            <a:r>
              <a:rPr lang="en-US" dirty="0" smtClean="0"/>
              <a:t>Router Advertisement – Option 1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4743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20619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0626504" y="1191351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8656" y="1599551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Isosceles Triangle 14"/>
          <p:cNvSpPr/>
          <p:nvPr/>
        </p:nvSpPr>
        <p:spPr>
          <a:xfrm>
            <a:off x="1729427" y="157253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4266" y="2020508"/>
            <a:ext cx="5233753" cy="308696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1 – RA Message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:     FF02::1 (All IPv6 devices multicast)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From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FE80::1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(Link-local address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:ACAD: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1::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Prefix-length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3366FF"/>
                </a:solidFill>
                <a:latin typeface="Arial"/>
                <a:cs typeface="Arial"/>
              </a:rPr>
              <a:t>/</a:t>
            </a:r>
            <a:r>
              <a:rPr lang="en-US" b="1" dirty="0" smtClean="0">
                <a:solidFill>
                  <a:srgbClr val="3366FF"/>
                </a:solidFill>
                <a:latin typeface="Arial"/>
                <a:cs typeface="Arial"/>
              </a:rPr>
              <a:t>64</a:t>
            </a:r>
            <a:endParaRPr lang="en-US" b="1" dirty="0">
              <a:solidFill>
                <a:srgbClr val="3366FF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418020" y="2566013"/>
            <a:ext cx="1216013" cy="13374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RA</a:t>
            </a:r>
          </a:p>
        </p:txBody>
      </p:sp>
      <p:sp>
        <p:nvSpPr>
          <p:cNvPr id="7" name="Oval 6"/>
          <p:cNvSpPr/>
          <p:nvPr/>
        </p:nvSpPr>
        <p:spPr>
          <a:xfrm>
            <a:off x="4823512" y="1443805"/>
            <a:ext cx="594494" cy="609111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95300" y="729689"/>
            <a:ext cx="3725442" cy="461663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MAC: 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00-03-6B-8C-E0-80</a:t>
            </a:r>
            <a:endParaRPr lang="en-US" dirty="0">
              <a:solidFill>
                <a:srgbClr val="0000FF"/>
              </a:solidFill>
              <a:latin typeface="Arial"/>
              <a:cs typeface="Arial"/>
            </a:endParaRPr>
          </a:p>
        </p:txBody>
      </p:sp>
      <p:sp>
        <p:nvSpPr>
          <p:cNvPr id="19" name="Bent Arrow 18"/>
          <p:cNvSpPr/>
          <p:nvPr/>
        </p:nvSpPr>
        <p:spPr>
          <a:xfrm flipV="1">
            <a:off x="9336266" y="1274325"/>
            <a:ext cx="567472" cy="1137299"/>
          </a:xfrm>
          <a:prstGeom prst="ben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6955085" y="2699797"/>
            <a:ext cx="5233753" cy="2499147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Prefix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:ACAD: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1::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Prefix-length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3366FF"/>
                </a:solidFill>
                <a:latin typeface="Arial"/>
                <a:cs typeface="Arial"/>
              </a:rPr>
              <a:t>/</a:t>
            </a:r>
            <a:r>
              <a:rPr lang="en-US" b="1" dirty="0" smtClean="0">
                <a:solidFill>
                  <a:srgbClr val="3366FF"/>
                </a:solidFill>
                <a:latin typeface="Arial"/>
                <a:cs typeface="Arial"/>
              </a:rPr>
              <a:t>64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Default Gateway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FE80::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1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10000"/>
                </a:solidFill>
                <a:latin typeface="Arial"/>
                <a:cs typeface="Arial"/>
              </a:rPr>
              <a:t>Global Unicast Address: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2001:DB8:ACAD:1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US" b="1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+ Interface ID</a:t>
            </a:r>
            <a:endParaRPr lang="en-US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0562" y="744541"/>
            <a:ext cx="3349745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2001:DB8:ACAD:1::/64</a:t>
            </a:r>
          </a:p>
        </p:txBody>
      </p:sp>
      <p:sp>
        <p:nvSpPr>
          <p:cNvPr id="20" name="Bent Arrow 19"/>
          <p:cNvSpPr/>
          <p:nvPr/>
        </p:nvSpPr>
        <p:spPr>
          <a:xfrm rot="10800000">
            <a:off x="9903736" y="5198944"/>
            <a:ext cx="1070558" cy="1040269"/>
          </a:xfrm>
          <a:prstGeom prst="bentArrow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39535" y="5593132"/>
            <a:ext cx="3715591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EUI-64 Process or Random 64-bit value</a:t>
            </a:r>
            <a:endParaRPr lang="en-US" b="1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923621" y="2087935"/>
            <a:ext cx="594494" cy="609111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2</a:t>
            </a:r>
          </a:p>
        </p:txBody>
      </p:sp>
      <p:pic>
        <p:nvPicPr>
          <p:cNvPr id="27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47" y="5134840"/>
            <a:ext cx="697429" cy="927581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3725911" y="6012956"/>
            <a:ext cx="2678416" cy="461665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29" name="&quot;No&quot; Symbol 28"/>
          <p:cNvSpPr/>
          <p:nvPr/>
        </p:nvSpPr>
        <p:spPr>
          <a:xfrm>
            <a:off x="3988951" y="4781210"/>
            <a:ext cx="1905086" cy="1871799"/>
          </a:xfrm>
          <a:prstGeom prst="noSmoking">
            <a:avLst/>
          </a:prstGeom>
          <a:solidFill>
            <a:srgbClr val="FF0000">
              <a:alpha val="30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329128" y="5393883"/>
            <a:ext cx="594494" cy="609111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8199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1000" tmFilter="0, 0; .2, .5; .8, .5; 1, 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500" autoRev="1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1000" tmFilter="0, 0; .2, .5; .8, .5; 1, 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6" dur="500" autoRev="1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6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1000" tmFilter="0, 0; .2, .5; .8, .5; 1, 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5" dur="500" autoRev="1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2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4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4" grpId="0"/>
      <p:bldP spid="25" grpId="0" animBg="1"/>
      <p:bldP spid="28" grpId="0"/>
      <p:bldP spid="29" grpId="0" animBg="1"/>
      <p:bldP spid="26" grpId="0" animBg="1"/>
      <p:bldP spid="3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itle 1"/>
          <p:cNvSpPr>
            <a:spLocks noGrp="1"/>
          </p:cNvSpPr>
          <p:nvPr>
            <p:ph type="title"/>
          </p:nvPr>
        </p:nvSpPr>
        <p:spPr>
          <a:xfrm>
            <a:off x="335273" y="-1"/>
            <a:ext cx="5852875" cy="689009"/>
          </a:xfrm>
        </p:spPr>
        <p:txBody>
          <a:bodyPr>
            <a:normAutofit/>
          </a:bodyPr>
          <a:lstStyle/>
          <a:p>
            <a:r>
              <a:rPr lang="en-CA" dirty="0" smtClean="0"/>
              <a:t>Dynamic Interface ID</a:t>
            </a:r>
            <a:endParaRPr lang="en-CA" dirty="0"/>
          </a:p>
        </p:txBody>
      </p:sp>
      <p:sp>
        <p:nvSpPr>
          <p:cNvPr id="45" name="Rectangle 44"/>
          <p:cNvSpPr/>
          <p:nvPr/>
        </p:nvSpPr>
        <p:spPr>
          <a:xfrm>
            <a:off x="588559" y="2750507"/>
            <a:ext cx="3355658" cy="56700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>
            <a:off x="3944217" y="2750507"/>
            <a:ext cx="1605964" cy="567008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5550181" y="2750507"/>
            <a:ext cx="4470500" cy="567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48" name="TextBox 47"/>
          <p:cNvSpPr txBox="1"/>
          <p:nvPr/>
        </p:nvSpPr>
        <p:spPr>
          <a:xfrm>
            <a:off x="6665020" y="2852580"/>
            <a:ext cx="1775545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Interface ID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944217" y="2818560"/>
            <a:ext cx="1553430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Subnet ID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15290" y="2829900"/>
            <a:ext cx="3095719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Global Routing Prefix</a:t>
            </a:r>
            <a:endParaRPr lang="en-US" dirty="0">
              <a:solidFill>
                <a:srgbClr val="FF0000"/>
              </a:solidFill>
              <a:latin typeface="Arial"/>
              <a:cs typeface="Arial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605764" y="2381188"/>
            <a:ext cx="612516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/48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5263421" y="2381188"/>
            <a:ext cx="584015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sz="1600" dirty="0"/>
              <a:t>/</a:t>
            </a:r>
            <a:r>
              <a:rPr lang="en-US" dirty="0" smtClean="0">
                <a:latin typeface="Arial"/>
                <a:cs typeface="Arial"/>
              </a:rPr>
              <a:t>64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61" name="Left Brace 60"/>
          <p:cNvSpPr/>
          <p:nvPr/>
        </p:nvSpPr>
        <p:spPr>
          <a:xfrm rot="5400000" flipH="1">
            <a:off x="7584151" y="1342771"/>
            <a:ext cx="402583" cy="4470500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66" name="TextBox 65"/>
          <p:cNvSpPr txBox="1"/>
          <p:nvPr/>
        </p:nvSpPr>
        <p:spPr>
          <a:xfrm>
            <a:off x="7084332" y="2383241"/>
            <a:ext cx="1091465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latin typeface="Arial"/>
                <a:cs typeface="Arial"/>
              </a:rPr>
              <a:t>64 bits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5" name="Straight Arrow Connector 4"/>
          <p:cNvCxnSpPr>
            <a:stCxn id="24" idx="1"/>
          </p:cNvCxnSpPr>
          <p:nvPr/>
        </p:nvCxnSpPr>
        <p:spPr>
          <a:xfrm flipH="1">
            <a:off x="6143400" y="4008355"/>
            <a:ext cx="1002877" cy="245029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Arrow Connector 68"/>
          <p:cNvCxnSpPr>
            <a:stCxn id="24" idx="3"/>
            <a:endCxn id="74" idx="0"/>
          </p:cNvCxnSpPr>
          <p:nvPr/>
        </p:nvCxnSpPr>
        <p:spPr>
          <a:xfrm>
            <a:off x="8391032" y="4008355"/>
            <a:ext cx="1168548" cy="24502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4415658" y="4253396"/>
            <a:ext cx="2425813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EUI-64 Process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295227" y="4253396"/>
            <a:ext cx="4528704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Randomly Generated Number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146279" y="3777527"/>
            <a:ext cx="1244752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b="1" dirty="0" smtClean="0">
                <a:latin typeface="Arial"/>
                <a:cs typeface="Arial"/>
              </a:rPr>
              <a:t>SLAAC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32" name="Left Brace 31"/>
          <p:cNvSpPr/>
          <p:nvPr/>
        </p:nvSpPr>
        <p:spPr>
          <a:xfrm rot="5400000">
            <a:off x="2812281" y="-242786"/>
            <a:ext cx="461665" cy="4909089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33" name="TextBox 32"/>
          <p:cNvSpPr txBox="1"/>
          <p:nvPr/>
        </p:nvSpPr>
        <p:spPr>
          <a:xfrm>
            <a:off x="1349385" y="1157552"/>
            <a:ext cx="3349745" cy="830997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Router Advertisement</a:t>
            </a:r>
          </a:p>
          <a:p>
            <a:r>
              <a:rPr lang="en-US" dirty="0" smtClean="0">
                <a:solidFill>
                  <a:srgbClr val="FF0000"/>
                </a:solidFill>
                <a:latin typeface="Arial"/>
                <a:cs typeface="Arial"/>
              </a:rPr>
              <a:t>2001:DB8:ACAD:1::/64</a:t>
            </a:r>
          </a:p>
        </p:txBody>
      </p:sp>
      <p:sp>
        <p:nvSpPr>
          <p:cNvPr id="34" name="Content Placeholder 2"/>
          <p:cNvSpPr>
            <a:spLocks noGrp="1"/>
          </p:cNvSpPr>
          <p:nvPr>
            <p:ph idx="1"/>
          </p:nvPr>
        </p:nvSpPr>
        <p:spPr>
          <a:xfrm>
            <a:off x="306190" y="4971673"/>
            <a:ext cx="11398952" cy="1742787"/>
          </a:xfrm>
        </p:spPr>
        <p:txBody>
          <a:bodyPr>
            <a:noAutofit/>
          </a:bodyPr>
          <a:lstStyle/>
          <a:p>
            <a:pPr marL="342759" indent="-342759"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rgbClr val="010000"/>
                </a:solidFill>
              </a:rPr>
              <a:t>Windows operating systems, Windows XP and Server 2003 use EUI-64. </a:t>
            </a:r>
          </a:p>
          <a:p>
            <a:pPr marL="342759" indent="-342759"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rgbClr val="010000"/>
                </a:solidFill>
              </a:rPr>
              <a:t>Windows Vista and newer; hosts create a random 64-bit Interface ID. </a:t>
            </a:r>
          </a:p>
          <a:p>
            <a:pPr marL="342759" indent="-342759"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rgbClr val="010000"/>
                </a:solidFill>
              </a:rPr>
              <a:t>Linux: Mostly use random 64-bit number</a:t>
            </a:r>
          </a:p>
          <a:p>
            <a:pPr marL="342759" indent="-342759">
              <a:spcBef>
                <a:spcPct val="20000"/>
              </a:spcBef>
              <a:buFont typeface="Arial"/>
              <a:buChar char="•"/>
              <a:defRPr/>
            </a:pPr>
            <a:r>
              <a:rPr lang="en-US" sz="2400" dirty="0">
                <a:solidFill>
                  <a:srgbClr val="010000"/>
                </a:solidFill>
              </a:rPr>
              <a:t>Mac OSX: use EUI-64 (on my Macs)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23159" y="3642199"/>
            <a:ext cx="1492498" cy="11939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41997" y="2540833"/>
            <a:ext cx="1546841" cy="1653715"/>
          </a:xfrm>
          <a:prstGeom prst="rect">
            <a:avLst/>
          </a:prstGeom>
        </p:spPr>
      </p:pic>
      <p:pic>
        <p:nvPicPr>
          <p:cNvPr id="37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997522" y="353644"/>
            <a:ext cx="697429" cy="927581"/>
          </a:xfrm>
          <a:prstGeom prst="rect">
            <a:avLst/>
          </a:prstGeom>
          <a:noFill/>
        </p:spPr>
      </p:pic>
      <p:sp>
        <p:nvSpPr>
          <p:cNvPr id="38" name="TextBox 37"/>
          <p:cNvSpPr txBox="1"/>
          <p:nvPr/>
        </p:nvSpPr>
        <p:spPr>
          <a:xfrm>
            <a:off x="9102188" y="1231760"/>
            <a:ext cx="2678416" cy="461665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39" name="&quot;No&quot; Symbol 38"/>
          <p:cNvSpPr/>
          <p:nvPr/>
        </p:nvSpPr>
        <p:spPr>
          <a:xfrm>
            <a:off x="9365225" y="0"/>
            <a:ext cx="1905086" cy="1871799"/>
          </a:xfrm>
          <a:prstGeom prst="noSmoking">
            <a:avLst/>
          </a:prstGeom>
          <a:solidFill>
            <a:srgbClr val="FF0000">
              <a:alpha val="30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6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7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8219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/>
      <p:bldP spid="13" grpId="0"/>
      <p:bldP spid="74" grpId="0"/>
      <p:bldP spid="24" grpId="0"/>
      <p:bldP spid="2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553909"/>
          </a:xfrm>
        </p:spPr>
        <p:txBody>
          <a:bodyPr/>
          <a:lstStyle/>
          <a:p>
            <a:r>
              <a:rPr lang="en-US" dirty="0" smtClean="0"/>
              <a:t>EUI-64 (Extended Unique Identifier – 64)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4743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20619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10626504" y="1191351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08656" y="1599551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Isosceles Triangle 14"/>
          <p:cNvSpPr/>
          <p:nvPr/>
        </p:nvSpPr>
        <p:spPr>
          <a:xfrm>
            <a:off x="1729427" y="157253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4266" y="2020508"/>
            <a:ext cx="5233753" cy="2754600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1 – RA Message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To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:     FF02::1 (All-hosts multicast)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From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FE80::1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(Link-local address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)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:ACAD: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1::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Prefix-length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3366FF"/>
                </a:solidFill>
                <a:latin typeface="Arial"/>
                <a:cs typeface="Arial"/>
              </a:rPr>
              <a:t>/</a:t>
            </a:r>
            <a:r>
              <a:rPr lang="en-US" b="1" dirty="0" smtClean="0">
                <a:solidFill>
                  <a:srgbClr val="3366FF"/>
                </a:solidFill>
                <a:latin typeface="Arial"/>
                <a:cs typeface="Arial"/>
              </a:rPr>
              <a:t>64</a:t>
            </a:r>
            <a:endParaRPr lang="en-US" b="1" dirty="0">
              <a:solidFill>
                <a:srgbClr val="3366FF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5418020" y="2566013"/>
            <a:ext cx="1216013" cy="13374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RA</a:t>
            </a:r>
          </a:p>
        </p:txBody>
      </p:sp>
      <p:sp>
        <p:nvSpPr>
          <p:cNvPr id="7" name="Oval 6"/>
          <p:cNvSpPr/>
          <p:nvPr/>
        </p:nvSpPr>
        <p:spPr>
          <a:xfrm>
            <a:off x="4823512" y="1443805"/>
            <a:ext cx="594494" cy="609111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395297" y="729689"/>
            <a:ext cx="3725376" cy="461631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MAC: </a:t>
            </a:r>
            <a:r>
              <a:rPr lang="en-US" dirty="0">
                <a:solidFill>
                  <a:srgbClr val="0000FF"/>
                </a:solidFill>
                <a:latin typeface="Arial"/>
                <a:cs typeface="Arial"/>
              </a:rPr>
              <a:t>00-03-6B</a:t>
            </a:r>
            <a:r>
              <a:rPr lang="en-US" dirty="0" smtClean="0">
                <a:solidFill>
                  <a:srgbClr val="0000FF"/>
                </a:solidFill>
                <a:latin typeface="Arial"/>
                <a:cs typeface="Arial"/>
              </a:rPr>
              <a:t>-E9-D4-</a:t>
            </a:r>
            <a:r>
              <a:rPr lang="en-US" dirty="0">
                <a:solidFill>
                  <a:srgbClr val="0000FF"/>
                </a:solidFill>
                <a:latin typeface="Arial"/>
                <a:cs typeface="Arial"/>
              </a:rPr>
              <a:t>80</a:t>
            </a:r>
          </a:p>
        </p:txBody>
      </p:sp>
      <p:sp>
        <p:nvSpPr>
          <p:cNvPr id="19" name="Bent Arrow 18"/>
          <p:cNvSpPr/>
          <p:nvPr/>
        </p:nvSpPr>
        <p:spPr>
          <a:xfrm flipV="1">
            <a:off x="9336266" y="1274325"/>
            <a:ext cx="567472" cy="1137299"/>
          </a:xfrm>
          <a:prstGeom prst="ben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2" name="Text Box 9"/>
          <p:cNvSpPr txBox="1">
            <a:spLocks noChangeArrowheads="1"/>
          </p:cNvSpPr>
          <p:nvPr/>
        </p:nvSpPr>
        <p:spPr bwMode="auto">
          <a:xfrm>
            <a:off x="6955085" y="2699797"/>
            <a:ext cx="5233753" cy="2499147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Prefix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:ACAD:</a:t>
            </a: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1::</a:t>
            </a:r>
            <a:r>
              <a:rPr lang="en-US" dirty="0">
                <a:solidFill>
                  <a:srgbClr val="FF0000"/>
                </a:solidFill>
                <a:latin typeface="Arial"/>
                <a:cs typeface="Arial"/>
              </a:rPr>
              <a:t>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Prefix-length</a:t>
            </a:r>
            <a:r>
              <a:rPr lang="en-US" dirty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rgbClr val="3366FF"/>
                </a:solidFill>
                <a:latin typeface="Arial"/>
                <a:cs typeface="Arial"/>
              </a:rPr>
              <a:t>/</a:t>
            </a:r>
            <a:r>
              <a:rPr lang="en-US" b="1" dirty="0" smtClean="0">
                <a:solidFill>
                  <a:srgbClr val="3366FF"/>
                </a:solidFill>
                <a:latin typeface="Arial"/>
                <a:cs typeface="Arial"/>
              </a:rPr>
              <a:t>64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Default Gateway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: </a:t>
            </a:r>
            <a:r>
              <a:rPr lang="en-US" b="1" dirty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FE80::</a:t>
            </a:r>
            <a:r>
              <a:rPr lang="en-US" b="1" dirty="0" smtClean="0">
                <a:solidFill>
                  <a:schemeClr val="accent6">
                    <a:lumMod val="75000"/>
                  </a:schemeClr>
                </a:solidFill>
                <a:latin typeface="Arial"/>
                <a:cs typeface="Arial"/>
              </a:rPr>
              <a:t>1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10000"/>
                </a:solidFill>
                <a:latin typeface="Arial"/>
                <a:cs typeface="Arial"/>
              </a:rPr>
              <a:t>Global Unicast Address: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>
                <a:solidFill>
                  <a:srgbClr val="FF0000"/>
                </a:solidFill>
                <a:latin typeface="Arial"/>
                <a:cs typeface="Arial"/>
              </a:rPr>
              <a:t>2001:DB8:ACAD:1</a:t>
            </a:r>
            <a:r>
              <a:rPr lang="en-US" b="1" dirty="0" smtClean="0">
                <a:solidFill>
                  <a:srgbClr val="FF0000"/>
                </a:solidFill>
                <a:latin typeface="Arial"/>
                <a:cs typeface="Arial"/>
              </a:rPr>
              <a:t>:</a:t>
            </a:r>
            <a:r>
              <a:rPr lang="en-US" b="1" dirty="0" smtClean="0">
                <a:solidFill>
                  <a:srgbClr val="010000"/>
                </a:solidFill>
                <a:latin typeface="Arial"/>
                <a:cs typeface="Arial"/>
              </a:rPr>
              <a:t> </a:t>
            </a:r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+ Interface ID</a:t>
            </a:r>
            <a:endParaRPr lang="en-US" dirty="0" smtClean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110562" y="744541"/>
            <a:ext cx="3349745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2001:DB8:ACAD:1::/64</a:t>
            </a:r>
          </a:p>
        </p:txBody>
      </p:sp>
      <p:sp>
        <p:nvSpPr>
          <p:cNvPr id="20" name="Bent Arrow 19"/>
          <p:cNvSpPr/>
          <p:nvPr/>
        </p:nvSpPr>
        <p:spPr>
          <a:xfrm rot="10800000">
            <a:off x="9903736" y="5198944"/>
            <a:ext cx="1070558" cy="1040269"/>
          </a:xfrm>
          <a:prstGeom prst="bentArrow">
            <a:avLst/>
          </a:prstGeom>
          <a:solidFill>
            <a:schemeClr val="tx1">
              <a:lumMod val="75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039535" y="5593132"/>
            <a:ext cx="3715591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pPr algn="r"/>
            <a:r>
              <a:rPr lang="en-US" b="1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EUI-64 Process </a:t>
            </a:r>
            <a:r>
              <a:rPr lang="en-US" dirty="0" smtClean="0">
                <a:solidFill>
                  <a:schemeClr val="tx1">
                    <a:lumMod val="75000"/>
                  </a:schemeClr>
                </a:solidFill>
                <a:latin typeface="Arial"/>
                <a:cs typeface="Arial"/>
              </a:rPr>
              <a:t>or Random 64-bit value</a:t>
            </a:r>
            <a:endParaRPr lang="en-US" dirty="0">
              <a:solidFill>
                <a:schemeClr val="tx1">
                  <a:lumMod val="7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25" name="Oval 24"/>
          <p:cNvSpPr/>
          <p:nvPr/>
        </p:nvSpPr>
        <p:spPr>
          <a:xfrm>
            <a:off x="6923621" y="2087935"/>
            <a:ext cx="594494" cy="609111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2</a:t>
            </a:r>
          </a:p>
        </p:txBody>
      </p:sp>
      <p:pic>
        <p:nvPicPr>
          <p:cNvPr id="27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21247" y="5134840"/>
            <a:ext cx="697429" cy="927581"/>
          </a:xfrm>
          <a:prstGeom prst="rect">
            <a:avLst/>
          </a:prstGeom>
          <a:noFill/>
        </p:spPr>
      </p:pic>
      <p:sp>
        <p:nvSpPr>
          <p:cNvPr id="28" name="TextBox 27"/>
          <p:cNvSpPr txBox="1"/>
          <p:nvPr/>
        </p:nvSpPr>
        <p:spPr>
          <a:xfrm>
            <a:off x="3725911" y="6012956"/>
            <a:ext cx="2678416" cy="461665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29" name="&quot;No&quot; Symbol 28"/>
          <p:cNvSpPr/>
          <p:nvPr/>
        </p:nvSpPr>
        <p:spPr>
          <a:xfrm>
            <a:off x="3988951" y="4781210"/>
            <a:ext cx="1905086" cy="1871799"/>
          </a:xfrm>
          <a:prstGeom prst="noSmoking">
            <a:avLst/>
          </a:prstGeom>
          <a:solidFill>
            <a:srgbClr val="FF0000">
              <a:alpha val="30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923633" y="5593128"/>
            <a:ext cx="2412645" cy="419813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30" name="Rectangle 29"/>
          <p:cNvSpPr/>
          <p:nvPr/>
        </p:nvSpPr>
        <p:spPr>
          <a:xfrm>
            <a:off x="8395298" y="744528"/>
            <a:ext cx="3793527" cy="419813"/>
          </a:xfrm>
          <a:prstGeom prst="rect">
            <a:avLst/>
          </a:prstGeom>
          <a:noFill/>
          <a:ln w="5715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3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3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5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5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" presetID="35" presetClass="emph" presetSubtype="0" repeatCount="5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30" grpId="0" animBg="1"/>
      <p:bldP spid="3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837650" y="1389383"/>
            <a:ext cx="1751881" cy="415476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r"/>
            <a:r>
              <a:rPr lang="en-US" sz="1900" dirty="0">
                <a:latin typeface="Arial"/>
                <a:cs typeface="Arial"/>
              </a:rPr>
              <a:t>Hexadecimal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589517" y="379932"/>
            <a:ext cx="3864516" cy="707864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900" dirty="0">
                <a:latin typeface="Arial"/>
                <a:cs typeface="Arial"/>
              </a:rPr>
              <a:t>OUI</a:t>
            </a:r>
          </a:p>
          <a:p>
            <a:pPr algn="ctr"/>
            <a:r>
              <a:rPr lang="en-US" sz="1900" dirty="0">
                <a:latin typeface="Arial"/>
                <a:cs typeface="Arial"/>
              </a:rPr>
              <a:t>24 bits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61487" y="379932"/>
            <a:ext cx="3597080" cy="707864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900" dirty="0">
                <a:latin typeface="Arial"/>
                <a:cs typeface="Arial"/>
              </a:rPr>
              <a:t>Device Identifier</a:t>
            </a:r>
          </a:p>
          <a:p>
            <a:pPr algn="ctr"/>
            <a:r>
              <a:rPr lang="en-US" sz="1900" dirty="0">
                <a:latin typeface="Arial"/>
                <a:cs typeface="Arial"/>
              </a:rPr>
              <a:t>24 bits</a:t>
            </a:r>
          </a:p>
        </p:txBody>
      </p:sp>
      <p:sp>
        <p:nvSpPr>
          <p:cNvPr id="14" name="Left Brace 13"/>
          <p:cNvSpPr/>
          <p:nvPr/>
        </p:nvSpPr>
        <p:spPr>
          <a:xfrm rot="5400000">
            <a:off x="5279182" y="-698260"/>
            <a:ext cx="357360" cy="353411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sp>
        <p:nvSpPr>
          <p:cNvPr id="15" name="Left Brace 14"/>
          <p:cNvSpPr/>
          <p:nvPr/>
        </p:nvSpPr>
        <p:spPr>
          <a:xfrm rot="5400000">
            <a:off x="8939226" y="-691972"/>
            <a:ext cx="357360" cy="3534117"/>
          </a:xfrm>
          <a:prstGeom prst="lef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1456887" y="2552451"/>
            <a:ext cx="997564" cy="415476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r"/>
            <a:r>
              <a:rPr lang="en-US" sz="1900" dirty="0">
                <a:latin typeface="Arial"/>
                <a:cs typeface="Arial"/>
              </a:rPr>
              <a:t>Binary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6135" y="2033070"/>
            <a:ext cx="3604188" cy="415476"/>
          </a:xfrm>
          <a:prstGeom prst="rect">
            <a:avLst/>
          </a:prstGeom>
          <a:noFill/>
        </p:spPr>
        <p:txBody>
          <a:bodyPr wrap="none" lIns="121851" tIns="60925" rIns="121851" bIns="60925" rtlCol="0">
            <a:spAutoFit/>
          </a:bodyPr>
          <a:lstStyle/>
          <a:p>
            <a:r>
              <a:rPr lang="en-US" sz="1900" b="1" dirty="0">
                <a:latin typeface="Arial"/>
                <a:cs typeface="Arial"/>
              </a:rPr>
              <a:t>Step 1: Split </a:t>
            </a:r>
            <a:r>
              <a:rPr lang="en-US" sz="1900" dirty="0">
                <a:latin typeface="Arial"/>
                <a:cs typeface="Arial"/>
              </a:rPr>
              <a:t>the MAC address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456887" y="3731999"/>
            <a:ext cx="997564" cy="415476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r"/>
            <a:r>
              <a:rPr lang="en-US" sz="1900" dirty="0">
                <a:latin typeface="Arial"/>
                <a:cs typeface="Arial"/>
              </a:rPr>
              <a:t>Binary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36135" y="3151859"/>
            <a:ext cx="2466450" cy="415476"/>
          </a:xfrm>
          <a:prstGeom prst="rect">
            <a:avLst/>
          </a:prstGeom>
          <a:noFill/>
        </p:spPr>
        <p:txBody>
          <a:bodyPr wrap="none" lIns="121851" tIns="60925" rIns="121851" bIns="60925" rtlCol="0">
            <a:spAutoFit/>
          </a:bodyPr>
          <a:lstStyle/>
          <a:p>
            <a:r>
              <a:rPr lang="en-US" sz="1900" b="1" dirty="0">
                <a:latin typeface="Arial"/>
                <a:cs typeface="Arial"/>
              </a:rPr>
              <a:t>Step 2: Insert FFFE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1420754" y="4849199"/>
            <a:ext cx="997564" cy="415476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r"/>
            <a:r>
              <a:rPr lang="en-US" sz="1900" dirty="0">
                <a:latin typeface="Arial"/>
                <a:cs typeface="Arial"/>
              </a:rPr>
              <a:t>Binary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2" y="4329823"/>
            <a:ext cx="2813612" cy="415476"/>
          </a:xfrm>
          <a:prstGeom prst="rect">
            <a:avLst/>
          </a:prstGeom>
          <a:noFill/>
        </p:spPr>
        <p:txBody>
          <a:bodyPr wrap="none" lIns="121851" tIns="60925" rIns="121851" bIns="60925" rtlCol="0">
            <a:spAutoFit/>
          </a:bodyPr>
          <a:lstStyle/>
          <a:p>
            <a:r>
              <a:rPr lang="en-US" sz="1900" b="1" dirty="0">
                <a:latin typeface="Arial"/>
                <a:cs typeface="Arial"/>
              </a:rPr>
              <a:t>Step 3: Flip the U/L bit</a:t>
            </a:r>
          </a:p>
        </p:txBody>
      </p:sp>
      <p:sp>
        <p:nvSpPr>
          <p:cNvPr id="77" name="TextBox 76"/>
          <p:cNvSpPr txBox="1"/>
          <p:nvPr/>
        </p:nvSpPr>
        <p:spPr>
          <a:xfrm>
            <a:off x="1420754" y="6028747"/>
            <a:ext cx="997564" cy="415476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r"/>
            <a:r>
              <a:rPr lang="en-US" sz="1900" dirty="0">
                <a:latin typeface="Arial"/>
                <a:cs typeface="Arial"/>
              </a:rPr>
              <a:t>Binary</a:t>
            </a:r>
          </a:p>
        </p:txBody>
      </p:sp>
      <p:sp>
        <p:nvSpPr>
          <p:cNvPr id="78" name="Rectangle 77"/>
          <p:cNvSpPr/>
          <p:nvPr/>
        </p:nvSpPr>
        <p:spPr>
          <a:xfrm>
            <a:off x="2423552" y="5877905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79" name="Straight Connector 78"/>
          <p:cNvCxnSpPr/>
          <p:nvPr/>
        </p:nvCxnSpPr>
        <p:spPr>
          <a:xfrm rot="5400000">
            <a:off x="3295159" y="6176168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 rot="5400000">
            <a:off x="4511663" y="6176168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4" name="Rectangle 83"/>
          <p:cNvSpPr/>
          <p:nvPr/>
        </p:nvSpPr>
        <p:spPr>
          <a:xfrm>
            <a:off x="8459085" y="5877111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85" name="Straight Connector 84"/>
          <p:cNvCxnSpPr/>
          <p:nvPr/>
        </p:nvCxnSpPr>
        <p:spPr>
          <a:xfrm rot="5400000">
            <a:off x="9330694" y="6175376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 rot="5400000">
            <a:off x="10547199" y="6175376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3" y="5448611"/>
            <a:ext cx="6365904" cy="415476"/>
          </a:xfrm>
          <a:prstGeom prst="rect">
            <a:avLst/>
          </a:prstGeom>
          <a:noFill/>
        </p:spPr>
        <p:txBody>
          <a:bodyPr wrap="none" lIns="121851" tIns="60925" rIns="121851" bIns="60925" rtlCol="0">
            <a:spAutoFit/>
          </a:bodyPr>
          <a:lstStyle/>
          <a:p>
            <a:r>
              <a:rPr lang="en-US" sz="1900" b="1" dirty="0">
                <a:latin typeface="Arial"/>
                <a:cs typeface="Arial"/>
              </a:rPr>
              <a:t>Modified EUI-64 Interface ID in Hexadecimal Notation</a:t>
            </a:r>
          </a:p>
        </p:txBody>
      </p:sp>
      <p:sp>
        <p:nvSpPr>
          <p:cNvPr id="91" name="Rectangle 90"/>
          <p:cNvSpPr/>
          <p:nvPr/>
        </p:nvSpPr>
        <p:spPr>
          <a:xfrm>
            <a:off x="6056761" y="3581951"/>
            <a:ext cx="2438455" cy="597056"/>
          </a:xfrm>
          <a:prstGeom prst="rect">
            <a:avLst/>
          </a:prstGeom>
          <a:solidFill>
            <a:schemeClr val="accent1">
              <a:lumMod val="60000"/>
              <a:lumOff val="40000"/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92" name="Straight Connector 91"/>
          <p:cNvCxnSpPr/>
          <p:nvPr/>
        </p:nvCxnSpPr>
        <p:spPr>
          <a:xfrm rot="5400000">
            <a:off x="6988298" y="387942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3" name="TextBox 92"/>
          <p:cNvSpPr txBox="1"/>
          <p:nvPr/>
        </p:nvSpPr>
        <p:spPr>
          <a:xfrm>
            <a:off x="6020629" y="3699631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1111 1111</a:t>
            </a:r>
          </a:p>
        </p:txBody>
      </p:sp>
      <p:sp>
        <p:nvSpPr>
          <p:cNvPr id="94" name="TextBox 93"/>
          <p:cNvSpPr txBox="1"/>
          <p:nvPr/>
        </p:nvSpPr>
        <p:spPr>
          <a:xfrm>
            <a:off x="7235091" y="3710287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1111 1110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013496" y="4697561"/>
            <a:ext cx="2438455" cy="597056"/>
          </a:xfrm>
          <a:prstGeom prst="rect">
            <a:avLst/>
          </a:prstGeom>
          <a:solidFill>
            <a:schemeClr val="accent1">
              <a:lumMod val="60000"/>
              <a:lumOff val="40000"/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96" name="Straight Connector 95"/>
          <p:cNvCxnSpPr/>
          <p:nvPr/>
        </p:nvCxnSpPr>
        <p:spPr>
          <a:xfrm rot="5400000">
            <a:off x="6945033" y="4995031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7" name="TextBox 96"/>
          <p:cNvSpPr txBox="1"/>
          <p:nvPr/>
        </p:nvSpPr>
        <p:spPr>
          <a:xfrm>
            <a:off x="5977364" y="4815243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1111 1111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7191826" y="4825898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1111 1110</a:t>
            </a:r>
          </a:p>
        </p:txBody>
      </p:sp>
      <p:sp>
        <p:nvSpPr>
          <p:cNvPr id="99" name="Rectangle 98"/>
          <p:cNvSpPr/>
          <p:nvPr/>
        </p:nvSpPr>
        <p:spPr>
          <a:xfrm>
            <a:off x="6025392" y="5877111"/>
            <a:ext cx="2438455" cy="597056"/>
          </a:xfrm>
          <a:prstGeom prst="rect">
            <a:avLst/>
          </a:prstGeom>
          <a:solidFill>
            <a:schemeClr val="accent1">
              <a:lumMod val="60000"/>
              <a:lumOff val="40000"/>
              <a:alpha val="1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00" name="Straight Connector 99"/>
          <p:cNvCxnSpPr/>
          <p:nvPr/>
        </p:nvCxnSpPr>
        <p:spPr>
          <a:xfrm rot="5400000">
            <a:off x="6956929" y="617458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" name="TextBox 102"/>
          <p:cNvSpPr txBox="1"/>
          <p:nvPr/>
        </p:nvSpPr>
        <p:spPr>
          <a:xfrm>
            <a:off x="2418318" y="5967193"/>
            <a:ext cx="1171199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02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3517169" y="5967193"/>
            <a:ext cx="1288851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03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4748143" y="5967193"/>
            <a:ext cx="1267257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6B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451953" y="5967193"/>
            <a:ext cx="1171199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E9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9550804" y="5967193"/>
            <a:ext cx="1288851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D4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0781775" y="5967193"/>
            <a:ext cx="1267257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80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09" name="TextBox 108"/>
          <p:cNvSpPr txBox="1"/>
          <p:nvPr/>
        </p:nvSpPr>
        <p:spPr>
          <a:xfrm>
            <a:off x="6053723" y="5963609"/>
            <a:ext cx="1171199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FF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7152573" y="5963609"/>
            <a:ext cx="1288851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FE</a:t>
            </a:r>
            <a:endParaRPr lang="en-US" dirty="0">
              <a:latin typeface="Arial"/>
              <a:cs typeface="Arial"/>
            </a:endParaRPr>
          </a:p>
        </p:txBody>
      </p:sp>
      <p:cxnSp>
        <p:nvCxnSpPr>
          <p:cNvPr id="112" name="Straight Arrow Connector 111"/>
          <p:cNvCxnSpPr/>
          <p:nvPr/>
        </p:nvCxnSpPr>
        <p:spPr>
          <a:xfrm rot="5400000">
            <a:off x="2875286" y="4418241"/>
            <a:ext cx="861911" cy="3"/>
          </a:xfrm>
          <a:prstGeom prst="straightConnector1">
            <a:avLst/>
          </a:prstGeom>
          <a:ln w="38100" cmpd="sng">
            <a:prstDash val="sysDot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/>
          <p:cNvCxnSpPr/>
          <p:nvPr/>
        </p:nvCxnSpPr>
        <p:spPr>
          <a:xfrm rot="10800000" flipV="1">
            <a:off x="2459696" y="1869549"/>
            <a:ext cx="1231123" cy="53126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 rot="10800000" flipV="1">
            <a:off x="6053736" y="1871137"/>
            <a:ext cx="1231123" cy="531264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7287886" y="1867169"/>
            <a:ext cx="1214464" cy="535235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10877836" y="1871137"/>
            <a:ext cx="1214464" cy="535235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 rot="5400000">
            <a:off x="2160094" y="3280776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 rot="5400000">
            <a:off x="11794827" y="3280776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rot="5400000">
            <a:off x="2200667" y="4436432"/>
            <a:ext cx="520144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 rot="5400000">
            <a:off x="11787902" y="4436432"/>
            <a:ext cx="520144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2" name="Rectangle 101"/>
          <p:cNvSpPr/>
          <p:nvPr/>
        </p:nvSpPr>
        <p:spPr>
          <a:xfrm>
            <a:off x="3699037" y="1271699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11" name="Straight Connector 110"/>
          <p:cNvCxnSpPr/>
          <p:nvPr/>
        </p:nvCxnSpPr>
        <p:spPr>
          <a:xfrm rot="5400000">
            <a:off x="4570646" y="1569964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rot="5400000">
            <a:off x="5787151" y="1569964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5" name="TextBox 114"/>
          <p:cNvSpPr txBox="1"/>
          <p:nvPr/>
        </p:nvSpPr>
        <p:spPr>
          <a:xfrm>
            <a:off x="3699035" y="1390969"/>
            <a:ext cx="1171199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00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6" name="TextBox 115"/>
          <p:cNvSpPr txBox="1"/>
          <p:nvPr/>
        </p:nvSpPr>
        <p:spPr>
          <a:xfrm>
            <a:off x="4797886" y="1390969"/>
            <a:ext cx="1288851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03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19" name="TextBox 118"/>
          <p:cNvSpPr txBox="1"/>
          <p:nvPr/>
        </p:nvSpPr>
        <p:spPr>
          <a:xfrm>
            <a:off x="6028860" y="1390969"/>
            <a:ext cx="1267257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6B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0" name="Rectangle 119"/>
          <p:cNvSpPr/>
          <p:nvPr/>
        </p:nvSpPr>
        <p:spPr>
          <a:xfrm>
            <a:off x="7296120" y="1273287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25" name="Straight Connector 124"/>
          <p:cNvCxnSpPr/>
          <p:nvPr/>
        </p:nvCxnSpPr>
        <p:spPr>
          <a:xfrm rot="5400000">
            <a:off x="8167727" y="1571552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 rot="5400000">
            <a:off x="9384231" y="1571552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8" name="TextBox 127"/>
          <p:cNvSpPr txBox="1"/>
          <p:nvPr/>
        </p:nvSpPr>
        <p:spPr>
          <a:xfrm>
            <a:off x="7296115" y="1392557"/>
            <a:ext cx="1171199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E9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29" name="TextBox 128"/>
          <p:cNvSpPr txBox="1"/>
          <p:nvPr/>
        </p:nvSpPr>
        <p:spPr>
          <a:xfrm>
            <a:off x="8394968" y="1392557"/>
            <a:ext cx="1288851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D4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9625939" y="1392557"/>
            <a:ext cx="1267257" cy="492443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dirty="0" smtClean="0">
                <a:latin typeface="Arial"/>
                <a:cs typeface="Arial"/>
              </a:rPr>
              <a:t>80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2428316" y="2385456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32" name="Straight Connector 131"/>
          <p:cNvCxnSpPr/>
          <p:nvPr/>
        </p:nvCxnSpPr>
        <p:spPr>
          <a:xfrm rot="5400000">
            <a:off x="3299923" y="268372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 rot="5400000">
            <a:off x="4516427" y="268372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4" name="TextBox 133"/>
          <p:cNvSpPr txBox="1"/>
          <p:nvPr/>
        </p:nvSpPr>
        <p:spPr>
          <a:xfrm>
            <a:off x="2336191" y="2504727"/>
            <a:ext cx="1263319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0000 0000</a:t>
            </a:r>
          </a:p>
        </p:txBody>
      </p:sp>
      <p:sp>
        <p:nvSpPr>
          <p:cNvPr id="135" name="TextBox 134"/>
          <p:cNvSpPr txBox="1"/>
          <p:nvPr/>
        </p:nvSpPr>
        <p:spPr>
          <a:xfrm>
            <a:off x="3527164" y="2504727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0000 0011</a:t>
            </a:r>
          </a:p>
        </p:txBody>
      </p:sp>
      <p:sp>
        <p:nvSpPr>
          <p:cNvPr id="136" name="TextBox 135"/>
          <p:cNvSpPr txBox="1"/>
          <p:nvPr/>
        </p:nvSpPr>
        <p:spPr>
          <a:xfrm>
            <a:off x="4758135" y="2504727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0110 1011</a:t>
            </a:r>
          </a:p>
        </p:txBody>
      </p:sp>
      <p:sp>
        <p:nvSpPr>
          <p:cNvPr id="137" name="Rectangle 136"/>
          <p:cNvSpPr/>
          <p:nvPr/>
        </p:nvSpPr>
        <p:spPr>
          <a:xfrm>
            <a:off x="8467315" y="2402403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38" name="Straight Connector 137"/>
          <p:cNvCxnSpPr/>
          <p:nvPr/>
        </p:nvCxnSpPr>
        <p:spPr>
          <a:xfrm rot="5400000">
            <a:off x="9338924" y="2700667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/>
          <p:nvPr/>
        </p:nvCxnSpPr>
        <p:spPr>
          <a:xfrm rot="5400000">
            <a:off x="10555429" y="2700667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0" name="TextBox 139"/>
          <p:cNvSpPr txBox="1"/>
          <p:nvPr/>
        </p:nvSpPr>
        <p:spPr>
          <a:xfrm>
            <a:off x="8467313" y="2521671"/>
            <a:ext cx="1171199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1110 1001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9566164" y="2521671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1101 0100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10797138" y="2521671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1000 0000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8502350" y="3579568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 rot="5400000">
            <a:off x="9373959" y="3877832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 rot="5400000">
            <a:off x="10590464" y="3877832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6" name="TextBox 145"/>
          <p:cNvSpPr txBox="1"/>
          <p:nvPr/>
        </p:nvSpPr>
        <p:spPr>
          <a:xfrm>
            <a:off x="8502348" y="3698839"/>
            <a:ext cx="1171199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1110 100</a:t>
            </a:r>
            <a:r>
              <a:rPr lang="en-US" sz="1600" dirty="0"/>
              <a:t>1</a:t>
            </a:r>
          </a:p>
        </p:txBody>
      </p:sp>
      <p:sp>
        <p:nvSpPr>
          <p:cNvPr id="147" name="TextBox 146"/>
          <p:cNvSpPr txBox="1"/>
          <p:nvPr/>
        </p:nvSpPr>
        <p:spPr>
          <a:xfrm>
            <a:off x="9601199" y="3698839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1101 0100</a:t>
            </a:r>
          </a:p>
        </p:txBody>
      </p:sp>
      <p:sp>
        <p:nvSpPr>
          <p:cNvPr id="148" name="TextBox 147"/>
          <p:cNvSpPr txBox="1"/>
          <p:nvPr/>
        </p:nvSpPr>
        <p:spPr>
          <a:xfrm>
            <a:off x="10832173" y="3698839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/>
              <a:t>1</a:t>
            </a:r>
            <a:r>
              <a:rPr lang="en-US" sz="1600" dirty="0">
                <a:latin typeface="Arial"/>
                <a:cs typeface="Arial"/>
              </a:rPr>
              <a:t>000 </a:t>
            </a:r>
            <a:r>
              <a:rPr lang="en-US" sz="1600" dirty="0"/>
              <a:t>0000</a:t>
            </a:r>
          </a:p>
        </p:txBody>
      </p:sp>
      <p:sp>
        <p:nvSpPr>
          <p:cNvPr id="149" name="Rectangle 148"/>
          <p:cNvSpPr/>
          <p:nvPr/>
        </p:nvSpPr>
        <p:spPr>
          <a:xfrm>
            <a:off x="8441427" y="4696768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50" name="Straight Connector 149"/>
          <p:cNvCxnSpPr/>
          <p:nvPr/>
        </p:nvCxnSpPr>
        <p:spPr>
          <a:xfrm rot="5400000">
            <a:off x="9313035" y="4995031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Connector 150"/>
          <p:cNvCxnSpPr/>
          <p:nvPr/>
        </p:nvCxnSpPr>
        <p:spPr>
          <a:xfrm rot="5400000">
            <a:off x="10529539" y="4995031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2" name="TextBox 151"/>
          <p:cNvSpPr txBox="1"/>
          <p:nvPr/>
        </p:nvSpPr>
        <p:spPr>
          <a:xfrm>
            <a:off x="8441425" y="4816039"/>
            <a:ext cx="1171199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1110 1001</a:t>
            </a:r>
          </a:p>
        </p:txBody>
      </p:sp>
      <p:sp>
        <p:nvSpPr>
          <p:cNvPr id="153" name="TextBox 152"/>
          <p:cNvSpPr txBox="1"/>
          <p:nvPr/>
        </p:nvSpPr>
        <p:spPr>
          <a:xfrm>
            <a:off x="9540275" y="4816039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1101 0100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10771247" y="4816039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1000 0000</a:t>
            </a:r>
          </a:p>
        </p:txBody>
      </p:sp>
      <p:sp>
        <p:nvSpPr>
          <p:cNvPr id="155" name="Rectangle 154"/>
          <p:cNvSpPr/>
          <p:nvPr/>
        </p:nvSpPr>
        <p:spPr>
          <a:xfrm>
            <a:off x="2461445" y="3581951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56" name="Straight Connector 155"/>
          <p:cNvCxnSpPr/>
          <p:nvPr/>
        </p:nvCxnSpPr>
        <p:spPr>
          <a:xfrm rot="5400000">
            <a:off x="3333054" y="3880215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 rot="5400000">
            <a:off x="4549558" y="3880215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>
            <a:off x="2412315" y="3701219"/>
            <a:ext cx="1220339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</a:t>
            </a:r>
            <a:r>
              <a:rPr lang="en-US" sz="1600" b="1" dirty="0">
                <a:latin typeface="Arial"/>
                <a:cs typeface="Arial"/>
              </a:rPr>
              <a:t>0</a:t>
            </a:r>
            <a:r>
              <a:rPr lang="en-US" sz="1600" dirty="0">
                <a:latin typeface="Arial"/>
                <a:cs typeface="Arial"/>
              </a:rPr>
              <a:t>0</a:t>
            </a:r>
          </a:p>
        </p:txBody>
      </p:sp>
      <p:sp>
        <p:nvSpPr>
          <p:cNvPr id="159" name="TextBox 158"/>
          <p:cNvSpPr txBox="1"/>
          <p:nvPr/>
        </p:nvSpPr>
        <p:spPr>
          <a:xfrm>
            <a:off x="3560294" y="3701219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0000 0011</a:t>
            </a:r>
          </a:p>
        </p:txBody>
      </p:sp>
      <p:sp>
        <p:nvSpPr>
          <p:cNvPr id="160" name="TextBox 159"/>
          <p:cNvSpPr txBox="1"/>
          <p:nvPr/>
        </p:nvSpPr>
        <p:spPr>
          <a:xfrm>
            <a:off x="4791266" y="3701219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0110 1011</a:t>
            </a:r>
          </a:p>
        </p:txBody>
      </p:sp>
      <p:sp>
        <p:nvSpPr>
          <p:cNvPr id="161" name="Rectangle 160"/>
          <p:cNvSpPr/>
          <p:nvPr/>
        </p:nvSpPr>
        <p:spPr>
          <a:xfrm>
            <a:off x="2412304" y="4695975"/>
            <a:ext cx="3597080" cy="597056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51" tIns="60925" rIns="121851" bIns="60925" rtlCol="0" anchor="ctr"/>
          <a:lstStyle/>
          <a:p>
            <a:pPr algn="ctr"/>
            <a:endParaRPr lang="en-US"/>
          </a:p>
        </p:txBody>
      </p:sp>
      <p:cxnSp>
        <p:nvCxnSpPr>
          <p:cNvPr id="162" name="Straight Connector 161"/>
          <p:cNvCxnSpPr/>
          <p:nvPr/>
        </p:nvCxnSpPr>
        <p:spPr>
          <a:xfrm rot="5400000">
            <a:off x="3283913" y="499424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3" name="Straight Connector 162"/>
          <p:cNvCxnSpPr/>
          <p:nvPr/>
        </p:nvCxnSpPr>
        <p:spPr>
          <a:xfrm rot="5400000">
            <a:off x="4500418" y="4994240"/>
            <a:ext cx="597056" cy="2117"/>
          </a:xfrm>
          <a:prstGeom prst="line">
            <a:avLst/>
          </a:prstGeom>
          <a:ln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4" name="TextBox 163"/>
          <p:cNvSpPr txBox="1"/>
          <p:nvPr/>
        </p:nvSpPr>
        <p:spPr>
          <a:xfrm>
            <a:off x="2336191" y="4815243"/>
            <a:ext cx="1247310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</a:t>
            </a:r>
            <a:r>
              <a:rPr lang="en-US" sz="1600" b="1" dirty="0">
                <a:latin typeface="Arial"/>
                <a:cs typeface="Arial"/>
              </a:rPr>
              <a:t>1</a:t>
            </a:r>
            <a:r>
              <a:rPr lang="en-US" sz="1600" dirty="0">
                <a:latin typeface="Arial"/>
                <a:cs typeface="Arial"/>
              </a:rPr>
              <a:t>0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3511153" y="4815243"/>
            <a:ext cx="1288851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0000 0011</a:t>
            </a:r>
          </a:p>
        </p:txBody>
      </p:sp>
      <p:sp>
        <p:nvSpPr>
          <p:cNvPr id="166" name="TextBox 165"/>
          <p:cNvSpPr txBox="1"/>
          <p:nvPr/>
        </p:nvSpPr>
        <p:spPr>
          <a:xfrm>
            <a:off x="4742126" y="4815243"/>
            <a:ext cx="1267257" cy="369332"/>
          </a:xfrm>
          <a:prstGeom prst="rect">
            <a:avLst/>
          </a:prstGeom>
          <a:noFill/>
        </p:spPr>
        <p:txBody>
          <a:bodyPr wrap="square" lIns="121851" tIns="60925" rIns="121851" bIns="60925" rtlCol="0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0110 1011</a:t>
            </a:r>
          </a:p>
        </p:txBody>
      </p:sp>
      <p:sp>
        <p:nvSpPr>
          <p:cNvPr id="167" name="Oval 23"/>
          <p:cNvSpPr>
            <a:spLocks noChangeArrowheads="1"/>
          </p:cNvSpPr>
          <p:nvPr/>
        </p:nvSpPr>
        <p:spPr bwMode="auto">
          <a:xfrm>
            <a:off x="11951820" y="6692903"/>
            <a:ext cx="237005" cy="165100"/>
          </a:xfrm>
          <a:prstGeom prst="ellipse">
            <a:avLst/>
          </a:prstGeom>
          <a:solidFill>
            <a:srgbClr val="00CC00"/>
          </a:solidFill>
          <a:ln w="31750">
            <a:noFill/>
            <a:round/>
            <a:headEnd/>
            <a:tailEnd/>
          </a:ln>
        </p:spPr>
        <p:txBody>
          <a:bodyPr wrap="none" lIns="121851" tIns="60925" rIns="121851" bIns="60925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90000"/>
              </a:lnSpc>
            </a:pPr>
            <a:endParaRPr lang="en-US"/>
          </a:p>
        </p:txBody>
      </p:sp>
      <p:sp>
        <p:nvSpPr>
          <p:cNvPr id="168" name="Oval 24"/>
          <p:cNvSpPr>
            <a:spLocks noChangeArrowheads="1"/>
          </p:cNvSpPr>
          <p:nvPr/>
        </p:nvSpPr>
        <p:spPr bwMode="auto">
          <a:xfrm>
            <a:off x="11951820" y="6692903"/>
            <a:ext cx="237005" cy="165100"/>
          </a:xfrm>
          <a:prstGeom prst="ellipse">
            <a:avLst/>
          </a:prstGeom>
          <a:solidFill>
            <a:srgbClr val="FF0000"/>
          </a:solidFill>
          <a:ln w="31750">
            <a:noFill/>
            <a:round/>
            <a:headEnd/>
            <a:tailEnd/>
          </a:ln>
        </p:spPr>
        <p:txBody>
          <a:bodyPr wrap="none" lIns="121851" tIns="60925" rIns="121851" bIns="60925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90000"/>
              </a:lnSpc>
            </a:pPr>
            <a:endParaRPr lang="en-US"/>
          </a:p>
        </p:txBody>
      </p:sp>
      <p:sp>
        <p:nvSpPr>
          <p:cNvPr id="101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EUI-64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6299046" y="3056463"/>
            <a:ext cx="2079792" cy="523220"/>
          </a:xfrm>
          <a:prstGeom prst="rect">
            <a:avLst/>
          </a:prstGeom>
          <a:noFill/>
        </p:spPr>
        <p:txBody>
          <a:bodyPr wrap="none" lIns="91404" tIns="45703" rIns="91404" bIns="45703" rtlCol="0">
            <a:spAutoFit/>
          </a:bodyPr>
          <a:lstStyle/>
          <a:p>
            <a:r>
              <a:rPr lang="en-US" sz="2800" b="1" dirty="0">
                <a:latin typeface="Arial"/>
                <a:cs typeface="Arial"/>
              </a:rPr>
              <a:t>F  F      F  E</a:t>
            </a:r>
          </a:p>
        </p:txBody>
      </p:sp>
      <p:sp>
        <p:nvSpPr>
          <p:cNvPr id="3" name="Rectangle 2"/>
          <p:cNvSpPr/>
          <p:nvPr/>
        </p:nvSpPr>
        <p:spPr>
          <a:xfrm>
            <a:off x="3187369" y="3607175"/>
            <a:ext cx="202669" cy="1576511"/>
          </a:xfrm>
          <a:prstGeom prst="rect">
            <a:avLst/>
          </a:prstGeom>
          <a:solidFill>
            <a:srgbClr val="FFFF00">
              <a:alpha val="44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9" name="Rectangle 168"/>
          <p:cNvSpPr/>
          <p:nvPr/>
        </p:nvSpPr>
        <p:spPr>
          <a:xfrm flipH="1">
            <a:off x="2957669" y="5990629"/>
            <a:ext cx="323796" cy="379723"/>
          </a:xfrm>
          <a:prstGeom prst="rect">
            <a:avLst/>
          </a:prstGeom>
          <a:solidFill>
            <a:srgbClr val="FFFF00">
              <a:alpha val="44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02261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1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4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0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9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2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5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8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1"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4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0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3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2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5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7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6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8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7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0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49" grpId="0"/>
      <p:bldP spid="62" grpId="0"/>
      <p:bldP spid="63" grpId="0"/>
      <p:bldP spid="76" grpId="0"/>
      <p:bldP spid="77" grpId="0"/>
      <p:bldP spid="78" grpId="0" animBg="1"/>
      <p:bldP spid="84" grpId="0" animBg="1"/>
      <p:bldP spid="90" grpId="0"/>
      <p:bldP spid="91" grpId="0" animBg="1"/>
      <p:bldP spid="93" grpId="0"/>
      <p:bldP spid="94" grpId="0"/>
      <p:bldP spid="95" grpId="0" animBg="1"/>
      <p:bldP spid="97" grpId="0"/>
      <p:bldP spid="98" grpId="0"/>
      <p:bldP spid="99" grpId="0" animBg="1"/>
      <p:bldP spid="103" grpId="0"/>
      <p:bldP spid="104" grpId="0"/>
      <p:bldP spid="105" grpId="0"/>
      <p:bldP spid="106" grpId="0"/>
      <p:bldP spid="107" grpId="0"/>
      <p:bldP spid="108" grpId="0"/>
      <p:bldP spid="109" grpId="0"/>
      <p:bldP spid="110" grpId="0"/>
      <p:bldP spid="131" grpId="0" animBg="1"/>
      <p:bldP spid="134" grpId="0"/>
      <p:bldP spid="135" grpId="0"/>
      <p:bldP spid="136" grpId="0"/>
      <p:bldP spid="137" grpId="0" animBg="1"/>
      <p:bldP spid="140" grpId="0"/>
      <p:bldP spid="141" grpId="0"/>
      <p:bldP spid="142" grpId="0"/>
      <p:bldP spid="143" grpId="0" animBg="1"/>
      <p:bldP spid="146" grpId="0"/>
      <p:bldP spid="147" grpId="0"/>
      <p:bldP spid="148" grpId="0"/>
      <p:bldP spid="149" grpId="0" animBg="1"/>
      <p:bldP spid="152" grpId="0"/>
      <p:bldP spid="153" grpId="0"/>
      <p:bldP spid="154" grpId="0"/>
      <p:bldP spid="155" grpId="0" animBg="1"/>
      <p:bldP spid="158" grpId="0"/>
      <p:bldP spid="159" grpId="0"/>
      <p:bldP spid="160" grpId="0"/>
      <p:bldP spid="161" grpId="0" animBg="1"/>
      <p:bldP spid="164" grpId="0"/>
      <p:bldP spid="165" grpId="0"/>
      <p:bldP spid="166" grpId="0"/>
      <p:bldP spid="168" grpId="0" animBg="1"/>
      <p:bldP spid="2" grpId="0"/>
      <p:bldP spid="3" grpId="0" animBg="1"/>
      <p:bldP spid="16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9533" y="1339747"/>
            <a:ext cx="11435489" cy="49657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DHCPv4 – Remember IPv4?</a:t>
            </a:r>
          </a:p>
          <a:p>
            <a:r>
              <a:rPr lang="en-US" sz="2800" dirty="0" smtClean="0"/>
              <a:t>ICMPv6 – Used more than ICMPv4</a:t>
            </a:r>
          </a:p>
          <a:p>
            <a:r>
              <a:rPr lang="en-US" sz="2800" dirty="0" err="1" smtClean="0"/>
              <a:t>SLAACers</a:t>
            </a:r>
            <a:r>
              <a:rPr lang="en-US" sz="2800" dirty="0" smtClean="0"/>
              <a:t> – IPv6 Addressing without DHCPv6</a:t>
            </a:r>
          </a:p>
          <a:p>
            <a:r>
              <a:rPr lang="en-US" sz="2800" dirty="0" smtClean="0"/>
              <a:t>Stateless DHCPv6 – I have my address but need some other stuff</a:t>
            </a:r>
          </a:p>
          <a:p>
            <a:r>
              <a:rPr lang="en-US" sz="2800" dirty="0" err="1" smtClean="0"/>
              <a:t>Stateful</a:t>
            </a:r>
            <a:r>
              <a:rPr lang="en-US" sz="2800" dirty="0" smtClean="0"/>
              <a:t> DHCPv6 – Just like DHCPv4 (only different)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50405513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" y="2067591"/>
            <a:ext cx="12188821" cy="3338127"/>
          </a:xfrm>
          <a:ln>
            <a:solidFill>
              <a:srgbClr val="010000"/>
            </a:solidFill>
          </a:ln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PC1&gt; </a:t>
            </a:r>
            <a:r>
              <a:rPr lang="en-US" b="1" dirty="0" err="1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ipconfig</a:t>
            </a:r>
            <a:endParaRPr lang="en-US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  <a:p>
            <a:pPr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Windows IP Configuration</a:t>
            </a:r>
          </a:p>
          <a:p>
            <a:pPr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Ethernet adapter Local Area Connection: </a:t>
            </a:r>
          </a:p>
          <a:p>
            <a:pPr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   Connection-specific DNS Suffix  . :</a:t>
            </a:r>
          </a:p>
          <a:p>
            <a:pPr marL="0" indent="0"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   IPv6 Address. . . . . . . . . . . : 2001:db8:acad:1:</a:t>
            </a:r>
            <a:r>
              <a:rPr lang="en-US" dirty="0">
                <a:solidFill>
                  <a:srgbClr val="0000FF"/>
                </a:solidFill>
                <a:latin typeface="Courier New" pitchFamily="49" charset="0"/>
                <a:cs typeface="Courier New" pitchFamily="49" charset="0"/>
              </a:rPr>
              <a:t>02-03-6b-ff-fe-e9-d4-80</a:t>
            </a:r>
          </a:p>
          <a:p>
            <a:pPr marL="0" indent="0"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   Link-local IPv6 Address . . . . . : fe80::02-03-6b-ff-fe-e9-d4-80</a:t>
            </a:r>
          </a:p>
          <a:p>
            <a:pPr>
              <a:buNone/>
            </a:pPr>
            <a:r>
              <a:rPr lang="en-US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	 Default Gateway . . . . . . . . . : fe80::1</a:t>
            </a:r>
          </a:p>
          <a:p>
            <a:pPr>
              <a:buNone/>
            </a:pPr>
            <a:endParaRPr lang="en-US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43365" y="3964490"/>
            <a:ext cx="11417493" cy="479639"/>
          </a:xfrm>
          <a:prstGeom prst="rect">
            <a:avLst/>
          </a:prstGeom>
          <a:solidFill>
            <a:schemeClr val="accent1">
              <a:alpha val="15000"/>
            </a:schemeClr>
          </a:solidFill>
          <a:ln>
            <a:solidFill>
              <a:schemeClr val="accent1">
                <a:shade val="95000"/>
                <a:satMod val="10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0" tIns="60920" rIns="121840" bIns="60920"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3" y="1"/>
            <a:ext cx="4280492" cy="1261809"/>
          </a:xfrm>
          <a:prstGeom prst="rect">
            <a:avLst/>
          </a:prstGeom>
          <a:noFill/>
        </p:spPr>
        <p:txBody>
          <a:bodyPr wrap="square" lIns="121840" tIns="60920" rIns="121840" bIns="60920" rtlCol="0">
            <a:spAutoFit/>
          </a:bodyPr>
          <a:lstStyle/>
          <a:p>
            <a:r>
              <a:rPr lang="en-US" sz="3700" dirty="0"/>
              <a:t>PC1: Global Unicast Address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97415" y="129328"/>
            <a:ext cx="7506626" cy="740785"/>
          </a:xfrm>
          <a:prstGeom prst="rect">
            <a:avLst/>
          </a:prstGeom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306190" y="5755247"/>
            <a:ext cx="11398952" cy="837620"/>
          </a:xfrm>
          <a:prstGeom prst="rect">
            <a:avLst/>
          </a:prstGeom>
        </p:spPr>
        <p:txBody>
          <a:bodyPr vert="horz" lIns="91372" tIns="45687" rIns="91372" bIns="45687" rtlCol="0">
            <a:normAutofit/>
          </a:bodyPr>
          <a:lstStyle>
            <a:lvl1pPr marL="228525" indent="-228525" algn="l" defTabSz="914095" rtl="0" eaLnBrk="1" latinLnBrk="0" hangingPunct="1">
              <a:lnSpc>
                <a:spcPct val="100000"/>
              </a:lnSpc>
              <a:spcBef>
                <a:spcPts val="1440"/>
              </a:spcBef>
              <a:buClr>
                <a:schemeClr val="tx2"/>
              </a:buClr>
              <a:buSzPct val="90000"/>
              <a:buFont typeface="Arial" pitchFamily="34" charset="0"/>
              <a:buChar char="•"/>
              <a:tabLst/>
              <a:defRPr lang="en-US" sz="2000" kern="1200" dirty="0" smtClean="0">
                <a:solidFill>
                  <a:srgbClr val="546568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396747" indent="-168221" algn="l" defTabSz="914095" rtl="0" eaLnBrk="1" latinLnBrk="0" hangingPunct="1">
              <a:lnSpc>
                <a:spcPct val="100000"/>
              </a:lnSpc>
              <a:spcBef>
                <a:spcPts val="840"/>
              </a:spcBef>
              <a:buClr>
                <a:schemeClr val="tx2"/>
              </a:buClr>
              <a:buFont typeface="Arial" pitchFamily="34" charset="0"/>
              <a:buChar char="•"/>
              <a:defRPr lang="en-US" sz="1900" kern="1200" dirty="0" smtClean="0">
                <a:solidFill>
                  <a:srgbClr val="546568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576071" indent="-177738" algn="l" defTabSz="914095" rtl="0" eaLnBrk="1" latinLnBrk="0" hangingPunct="1">
              <a:lnSpc>
                <a:spcPct val="100000"/>
              </a:lnSpc>
              <a:spcBef>
                <a:spcPts val="840"/>
              </a:spcBef>
              <a:buFont typeface="Arial" pitchFamily="34" charset="0"/>
              <a:buChar char="•"/>
              <a:defRPr lang="en-US" sz="1600" kern="1200" dirty="0" smtClean="0">
                <a:solidFill>
                  <a:srgbClr val="546568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688749" indent="-112679" algn="l" defTabSz="914095" rtl="0" eaLnBrk="1" latinLnBrk="0" hangingPunct="1">
              <a:lnSpc>
                <a:spcPct val="100000"/>
              </a:lnSpc>
              <a:spcBef>
                <a:spcPts val="840"/>
              </a:spcBef>
              <a:buFont typeface="Arial" pitchFamily="34" charset="0"/>
              <a:buChar char="•"/>
              <a:defRPr lang="en-US" sz="1500" kern="1200" dirty="0" smtClean="0">
                <a:solidFill>
                  <a:srgbClr val="546568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801421" indent="-115856" algn="l" defTabSz="914095" rtl="0" eaLnBrk="1" latinLnBrk="0" hangingPunct="1">
              <a:lnSpc>
                <a:spcPct val="100000"/>
              </a:lnSpc>
              <a:spcBef>
                <a:spcPts val="840"/>
              </a:spcBef>
              <a:buFont typeface="Arial" pitchFamily="34" charset="0"/>
              <a:buChar char="•"/>
              <a:defRPr lang="en-US" sz="1500" kern="1200" dirty="0">
                <a:solidFill>
                  <a:srgbClr val="546568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3767" indent="-228525" algn="l" defTabSz="9140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0808" indent="-228525" algn="l" defTabSz="9140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7859" indent="-228525" algn="l" defTabSz="9140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4905" indent="-228525" algn="l" defTabSz="91409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A 64-bit Interface ID and the EUI-64 process accommodate the IEEE specification for a 64-bit MAC address.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26144" y="1852452"/>
            <a:ext cx="1899361" cy="189936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8352651" y="406863"/>
            <a:ext cx="3507300" cy="463248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9437116" y="82625"/>
            <a:ext cx="1077123" cy="332367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2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3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9" name="Right Brace 8"/>
          <p:cNvSpPr/>
          <p:nvPr/>
        </p:nvSpPr>
        <p:spPr>
          <a:xfrm rot="5400000">
            <a:off x="6238678" y="-782308"/>
            <a:ext cx="505643" cy="3810483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6" tIns="45719" rIns="91436" bIns="45719" rtlCol="0" anchor="ctr"/>
          <a:lstStyle/>
          <a:p>
            <a:pPr algn="ctr"/>
            <a:endParaRPr lang="en-US"/>
          </a:p>
        </p:txBody>
      </p:sp>
      <p:sp>
        <p:nvSpPr>
          <p:cNvPr id="14" name="Right Brace 13"/>
          <p:cNvSpPr/>
          <p:nvPr/>
        </p:nvSpPr>
        <p:spPr>
          <a:xfrm rot="5400000">
            <a:off x="9897569" y="-630716"/>
            <a:ext cx="505643" cy="3507298"/>
          </a:xfrm>
          <a:prstGeom prst="rightBrac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lIns="91436" tIns="45719" rIns="91436" bIns="45719"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315355" y="1375755"/>
            <a:ext cx="2527591" cy="384719"/>
          </a:xfrm>
          <a:prstGeom prst="rect">
            <a:avLst/>
          </a:prstGeom>
          <a:noFill/>
        </p:spPr>
        <p:txBody>
          <a:bodyPr wrap="none" lIns="91436" tIns="45719" rIns="91436" bIns="45719" rtlCol="0">
            <a:spAutoFit/>
          </a:bodyPr>
          <a:lstStyle/>
          <a:p>
            <a:r>
              <a:rPr lang="en-US" sz="1900" dirty="0"/>
              <a:t>Router Advertisement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9689599" y="1387075"/>
            <a:ext cx="942991" cy="384719"/>
          </a:xfrm>
          <a:prstGeom prst="rect">
            <a:avLst/>
          </a:prstGeom>
          <a:noFill/>
        </p:spPr>
        <p:txBody>
          <a:bodyPr wrap="none" lIns="91436" tIns="45719" rIns="91436" bIns="45719" rtlCol="0">
            <a:spAutoFit/>
          </a:bodyPr>
          <a:lstStyle/>
          <a:p>
            <a:r>
              <a:rPr lang="en-US" sz="1900" dirty="0">
                <a:solidFill>
                  <a:srgbClr val="3366FF"/>
                </a:solidFill>
              </a:rPr>
              <a:t>EUI-64</a:t>
            </a:r>
          </a:p>
        </p:txBody>
      </p:sp>
      <p:sp>
        <p:nvSpPr>
          <p:cNvPr id="17" name="Rectangle 16"/>
          <p:cNvSpPr/>
          <p:nvPr/>
        </p:nvSpPr>
        <p:spPr>
          <a:xfrm>
            <a:off x="9780318" y="3964490"/>
            <a:ext cx="903087" cy="47963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8" name="Rectangle 17"/>
          <p:cNvSpPr/>
          <p:nvPr/>
        </p:nvSpPr>
        <p:spPr>
          <a:xfrm>
            <a:off x="8599882" y="3964490"/>
            <a:ext cx="225839" cy="479639"/>
          </a:xfrm>
          <a:prstGeom prst="rect">
            <a:avLst/>
          </a:prstGeom>
          <a:noFill/>
          <a:ln w="38100" cmpd="sng"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8824743" y="2464269"/>
            <a:ext cx="24669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Why a 64-bit interface ID?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93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1" grpId="0" animBg="1"/>
      <p:bldP spid="13" grpId="0" animBg="1"/>
      <p:bldP spid="17" grpId="0" animBg="1"/>
      <p:bldP spid="18" grpId="0" animBg="1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800"/>
            <a:ext cx="12188825" cy="26517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190" y="3014955"/>
            <a:ext cx="11448832" cy="838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Stateless DHCPv6 – I have my address but need some other stuff</a:t>
            </a:r>
          </a:p>
        </p:txBody>
      </p:sp>
    </p:spTree>
    <p:extLst>
      <p:ext uri="{BB962C8B-B14F-4D97-AF65-F5344CB8AC3E}">
        <p14:creationId xmlns:p14="http://schemas.microsoft.com/office/powerpoint/2010/main" val="2483129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Rectangle 72"/>
          <p:cNvSpPr/>
          <p:nvPr/>
        </p:nvSpPr>
        <p:spPr>
          <a:xfrm>
            <a:off x="8928766" y="3460985"/>
            <a:ext cx="2306357" cy="52106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5" name="Rectangle 74"/>
          <p:cNvSpPr/>
          <p:nvPr/>
        </p:nvSpPr>
        <p:spPr>
          <a:xfrm>
            <a:off x="6317105" y="3473325"/>
            <a:ext cx="2306357" cy="521067"/>
          </a:xfrm>
          <a:prstGeom prst="rect">
            <a:avLst/>
          </a:prstGeom>
          <a:noFill/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 sz="2000"/>
          </a:p>
        </p:txBody>
      </p:sp>
      <p:sp>
        <p:nvSpPr>
          <p:cNvPr id="4" name="TextBox 3"/>
          <p:cNvSpPr txBox="1"/>
          <p:nvPr/>
        </p:nvSpPr>
        <p:spPr>
          <a:xfrm>
            <a:off x="5434290" y="1309668"/>
            <a:ext cx="2181128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r>
              <a:rPr lang="en-US" sz="2100" dirty="0">
                <a:cs typeface="Courier"/>
              </a:rPr>
              <a:t>Global </a:t>
            </a:r>
            <a:r>
              <a:rPr lang="en-US" sz="2100" dirty="0" err="1">
                <a:cs typeface="Courier"/>
              </a:rPr>
              <a:t>Unicast</a:t>
            </a:r>
            <a:endParaRPr lang="en-US" sz="2100" dirty="0">
              <a:cs typeface="Courier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305085" y="1223069"/>
            <a:ext cx="3928615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2286121" y="2402768"/>
            <a:ext cx="230635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Manual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924226" y="3392046"/>
            <a:ext cx="1915325" cy="707811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1900" b="1" dirty="0">
                <a:cs typeface="Courier"/>
              </a:rPr>
              <a:t>IPv6 Unnumbered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1094375" y="3534352"/>
            <a:ext cx="191532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IPv6 Address</a:t>
            </a:r>
          </a:p>
        </p:txBody>
      </p:sp>
      <p:cxnSp>
        <p:nvCxnSpPr>
          <p:cNvPr id="48" name="Straight Connector 47"/>
          <p:cNvCxnSpPr/>
          <p:nvPr/>
        </p:nvCxnSpPr>
        <p:spPr>
          <a:xfrm rot="16200000" flipH="1">
            <a:off x="6166776" y="1894478"/>
            <a:ext cx="300660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/>
          <p:cNvCxnSpPr/>
          <p:nvPr/>
        </p:nvCxnSpPr>
        <p:spPr>
          <a:xfrm rot="5400000">
            <a:off x="3304240" y="3022340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046422" y="3155015"/>
            <a:ext cx="283546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 rot="16200000" flipH="1">
            <a:off x="1885447" y="3297641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/>
          <p:nvPr/>
        </p:nvCxnSpPr>
        <p:spPr>
          <a:xfrm rot="16200000" flipH="1">
            <a:off x="4720914" y="3297641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/>
          <p:cNvCxnSpPr/>
          <p:nvPr/>
        </p:nvCxnSpPr>
        <p:spPr>
          <a:xfrm>
            <a:off x="3464158" y="2046383"/>
            <a:ext cx="5304444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rot="16200000" flipH="1">
            <a:off x="3303183" y="2208958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 rot="16200000" flipH="1">
            <a:off x="8607624" y="2205782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3728710" y="3458601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56" name="TextBox 55"/>
          <p:cNvSpPr txBox="1"/>
          <p:nvPr/>
        </p:nvSpPr>
        <p:spPr>
          <a:xfrm>
            <a:off x="6241515" y="3386429"/>
            <a:ext cx="2451491" cy="707811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1900" b="1" dirty="0">
                <a:cs typeface="Courier"/>
              </a:rPr>
              <a:t>Stateless </a:t>
            </a:r>
            <a:r>
              <a:rPr lang="en-US" sz="1900" b="1" dirty="0" err="1">
                <a:cs typeface="Courier"/>
              </a:rPr>
              <a:t>Autoconfiguration</a:t>
            </a:r>
            <a:endParaRPr lang="en-US" sz="1900" b="1" dirty="0">
              <a:cs typeface="Courier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9058102" y="3534352"/>
            <a:ext cx="1915325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b="1" dirty="0">
                <a:cs typeface="Courier"/>
              </a:rPr>
              <a:t>DHCPv6</a:t>
            </a:r>
          </a:p>
        </p:txBody>
      </p:sp>
      <p:cxnSp>
        <p:nvCxnSpPr>
          <p:cNvPr id="66" name="Straight Connector 65"/>
          <p:cNvCxnSpPr/>
          <p:nvPr/>
        </p:nvCxnSpPr>
        <p:spPr>
          <a:xfrm rot="5400000">
            <a:off x="8640690" y="3024724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382872" y="3157399"/>
            <a:ext cx="2835468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/>
          <p:cNvCxnSpPr/>
          <p:nvPr/>
        </p:nvCxnSpPr>
        <p:spPr>
          <a:xfrm rot="16200000" flipH="1">
            <a:off x="7221897" y="3300026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/>
          <p:nvPr/>
        </p:nvCxnSpPr>
        <p:spPr>
          <a:xfrm rot="16200000" flipH="1">
            <a:off x="10057365" y="3300026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4" name="Rectangle 73"/>
          <p:cNvSpPr/>
          <p:nvPr/>
        </p:nvSpPr>
        <p:spPr>
          <a:xfrm>
            <a:off x="893243" y="3460985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6" name="Rectangle 75"/>
          <p:cNvSpPr/>
          <p:nvPr/>
        </p:nvSpPr>
        <p:spPr>
          <a:xfrm>
            <a:off x="2286107" y="2366741"/>
            <a:ext cx="2306357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77" name="Rectangle 76"/>
          <p:cNvSpPr/>
          <p:nvPr/>
        </p:nvSpPr>
        <p:spPr>
          <a:xfrm>
            <a:off x="7615420" y="2366741"/>
            <a:ext cx="2306357" cy="521067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24279" y="4559457"/>
            <a:ext cx="1397891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2526350" y="4559457"/>
            <a:ext cx="1397891" cy="521067"/>
          </a:xfrm>
          <a:prstGeom prst="rect">
            <a:avLst/>
          </a:prstGeom>
          <a:noFill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845" tIns="60923" rIns="121845" bIns="60923"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 rot="5400000">
            <a:off x="1886509" y="4112612"/>
            <a:ext cx="268001" cy="2117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960990" y="4247671"/>
            <a:ext cx="2326023" cy="158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 rot="16200000" flipH="1">
            <a:off x="800018" y="4387913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 rot="16200000" flipH="1">
            <a:off x="3126040" y="4408658"/>
            <a:ext cx="321949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353187" y="4627876"/>
            <a:ext cx="125494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Static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2628481" y="4657600"/>
            <a:ext cx="125494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pPr algn="ctr"/>
            <a:r>
              <a:rPr lang="en-US" sz="2100" dirty="0">
                <a:cs typeface="Courier"/>
              </a:rPr>
              <a:t>EUI-64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219094" y="2402768"/>
            <a:ext cx="1579854" cy="451405"/>
          </a:xfrm>
          <a:prstGeom prst="rect">
            <a:avLst/>
          </a:prstGeom>
          <a:noFill/>
        </p:spPr>
        <p:txBody>
          <a:bodyPr wrap="square" lIns="121845" tIns="60923" rIns="121845" bIns="60923" rtlCol="0">
            <a:spAutoFit/>
          </a:bodyPr>
          <a:lstStyle/>
          <a:p>
            <a:r>
              <a:rPr lang="en-US" sz="2100" dirty="0">
                <a:cs typeface="Courier"/>
              </a:rPr>
              <a:t>Dynamic</a:t>
            </a:r>
          </a:p>
        </p:txBody>
      </p:sp>
      <p:sp>
        <p:nvSpPr>
          <p:cNvPr id="46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Configuring Dynamic IPv6 Addresses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9088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881"/>
            <a:ext cx="4217900" cy="838200"/>
          </a:xfrm>
        </p:spPr>
        <p:txBody>
          <a:bodyPr/>
          <a:lstStyle/>
          <a:p>
            <a:r>
              <a:rPr lang="en-US" dirty="0" smtClean="0"/>
              <a:t>Stateless DHCPv6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110955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36831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80827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761672"/>
            <a:ext cx="697429" cy="92758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64163" y="278010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84252" y="2169119"/>
            <a:ext cx="7152350" cy="694996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unicast-routing</a:t>
            </a:r>
            <a:endParaRPr lang="en-US" b="1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1729427" y="173465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4265" y="2864113"/>
            <a:ext cx="9368193" cy="386563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1 (Default on Cisco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routers)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 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0,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0</a:t>
            </a:r>
            <a:endParaRPr lang="en-US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“I’m everything you need (Prefix, Prefix-length, Default Gateway)”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2 (Discussed in CCNA Switching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) O 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1,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0 </a:t>
            </a:r>
            <a:endParaRPr lang="en-US" b="1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“Here is my information but you need to get other information such as DNS addresses from a </a:t>
            </a:r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DHCPv6 server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.”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3 (Discussed in CCNA Switching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) O Flag = x, M Flag = 1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 can’t help you. Ask a </a:t>
            </a:r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server for all your information.”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4265" y="4104820"/>
            <a:ext cx="9368193" cy="1293382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9552458" y="3674726"/>
            <a:ext cx="1526769" cy="13374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RA</a:t>
            </a:r>
          </a:p>
        </p:txBody>
      </p:sp>
      <p:sp>
        <p:nvSpPr>
          <p:cNvPr id="10" name="Left-Right Arrow 9"/>
          <p:cNvSpPr/>
          <p:nvPr/>
        </p:nvSpPr>
        <p:spPr>
          <a:xfrm>
            <a:off x="8755296" y="188818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5036475" y="-615"/>
            <a:ext cx="7152352" cy="2088672"/>
          </a:xfrm>
          <a:solidFill>
            <a:schemeClr val="bg1"/>
          </a:solidFill>
          <a:ln>
            <a:solidFill>
              <a:srgbClr val="010000"/>
            </a:solidFill>
          </a:ln>
        </p:spPr>
        <p:txBody>
          <a:bodyPr>
            <a:noAutofit/>
          </a:bodyPr>
          <a:lstStyle/>
          <a:p>
            <a:r>
              <a:rPr lang="en-US" sz="2400" b="1" dirty="0"/>
              <a:t>Option 1 and 2: Stateless Address </a:t>
            </a:r>
            <a:r>
              <a:rPr lang="en-US" sz="2400" b="1" dirty="0" err="1"/>
              <a:t>Autconfiguration</a:t>
            </a:r>
            <a:r>
              <a:rPr lang="en-US" sz="2400" b="1" dirty="0"/>
              <a:t> </a:t>
            </a:r>
            <a:r>
              <a:rPr lang="en-US" sz="2400" dirty="0"/>
              <a:t>– DHCPv6 Server does not maintain state of addresses</a:t>
            </a:r>
          </a:p>
          <a:p>
            <a:r>
              <a:rPr lang="en-US" sz="2400" b="1" dirty="0"/>
              <a:t>Option 3: </a:t>
            </a:r>
            <a:r>
              <a:rPr lang="en-US" sz="2400" b="1" dirty="0" err="1"/>
              <a:t>Stateful</a:t>
            </a:r>
            <a:r>
              <a:rPr lang="en-US" sz="2400" b="1" dirty="0"/>
              <a:t> Address Configuration </a:t>
            </a:r>
            <a:r>
              <a:rPr lang="en-US" sz="2400" dirty="0"/>
              <a:t>– Address received from DHCPv6 Server 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9769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22" grpId="0" build="p" animBg="1"/>
      <p:bldP spid="1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Stateless DHCPv6</a:t>
            </a:r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17917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61913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572532"/>
            <a:ext cx="697429" cy="927581"/>
          </a:xfrm>
          <a:prstGeom prst="rect">
            <a:avLst/>
          </a:prstGeom>
          <a:noFill/>
        </p:spPr>
      </p:pic>
      <p:sp>
        <p:nvSpPr>
          <p:cNvPr id="10" name="Left-Right Arrow 9"/>
          <p:cNvSpPr/>
          <p:nvPr/>
        </p:nvSpPr>
        <p:spPr>
          <a:xfrm>
            <a:off x="8755296" y="169904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192" y="4762238"/>
            <a:ext cx="5453736" cy="209576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Router Advertisement’s </a:t>
            </a:r>
            <a:r>
              <a:rPr lang="en-US" sz="2400" b="1" dirty="0" smtClean="0"/>
              <a:t>Other Configuration Flag</a:t>
            </a:r>
            <a:r>
              <a:rPr lang="en-US" sz="2400" dirty="0" smtClean="0"/>
              <a:t> is set to “</a:t>
            </a:r>
            <a:r>
              <a:rPr lang="en-US" sz="2400" b="1" dirty="0" smtClean="0"/>
              <a:t>1</a:t>
            </a:r>
            <a:r>
              <a:rPr lang="en-US" sz="2400" dirty="0" smtClean="0"/>
              <a:t>” meaning, use me for your address but you need to get other information from a DHCPv6 server.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959" y="1572532"/>
            <a:ext cx="3238500" cy="1397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895" y="3110431"/>
            <a:ext cx="5016500" cy="3517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464163" y="259096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9671" y="2694120"/>
            <a:ext cx="254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O Flag = 1, M Flag = 0</a:t>
            </a:r>
            <a:endParaRPr lang="en-US" sz="1800" b="1" dirty="0"/>
          </a:p>
        </p:txBody>
      </p:sp>
      <p:sp>
        <p:nvSpPr>
          <p:cNvPr id="18" name="Rectangular Callout 17"/>
          <p:cNvSpPr/>
          <p:nvPr/>
        </p:nvSpPr>
        <p:spPr>
          <a:xfrm>
            <a:off x="6016933" y="1"/>
            <a:ext cx="5229463" cy="1179172"/>
          </a:xfrm>
          <a:prstGeom prst="wedgeRectCallout">
            <a:avLst>
              <a:gd name="adj1" fmla="val -10677"/>
              <a:gd name="adj2" fmla="val 86141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created my own address,</a:t>
            </a:r>
          </a:p>
          <a:p>
            <a:pPr algn="ctr"/>
            <a:r>
              <a:rPr lang="en-US" dirty="0"/>
              <a:t>h</a:t>
            </a:r>
            <a:r>
              <a:rPr lang="en-US" dirty="0" smtClean="0"/>
              <a:t>ave a prefix-length, default gateway, but I need a DNS address…</a:t>
            </a: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1" y="3541218"/>
            <a:ext cx="5893978" cy="1024482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1(</a:t>
            </a:r>
            <a:r>
              <a:rPr lang="en-US" sz="1800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interface g0/0</a:t>
            </a:r>
          </a:p>
          <a:p>
            <a:pPr marL="456901" indent="-45690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sz="1800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-if)</a:t>
            </a:r>
            <a:r>
              <a:rPr lang="en-US" sz="1800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</a:t>
            </a:r>
            <a:r>
              <a:rPr lang="en-US" sz="1800" b="1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nd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 other-</a:t>
            </a:r>
            <a:r>
              <a:rPr lang="en-US" sz="1800" b="1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-flag 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1" name="Isosceles Triangle 20"/>
          <p:cNvSpPr/>
          <p:nvPr/>
        </p:nvSpPr>
        <p:spPr>
          <a:xfrm>
            <a:off x="1739756" y="920410"/>
            <a:ext cx="1053877" cy="262080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pic>
        <p:nvPicPr>
          <p:cNvPr id="22" name="Picture 21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2041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7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84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/>
      <p:bldP spid="9" grpId="0"/>
      <p:bldP spid="18" grpId="0" animBg="1"/>
      <p:bldP spid="20" grpId="0" animBg="1"/>
      <p:bldP spid="21" grpId="0" animBg="1"/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-1"/>
            <a:ext cx="5453738" cy="1043158"/>
          </a:xfrm>
        </p:spPr>
        <p:txBody>
          <a:bodyPr/>
          <a:lstStyle/>
          <a:p>
            <a:r>
              <a:rPr lang="en-US" dirty="0" smtClean="0"/>
              <a:t>Cisco Router </a:t>
            </a:r>
            <a:br>
              <a:rPr lang="en-US" dirty="0" smtClean="0"/>
            </a:br>
            <a:r>
              <a:rPr lang="en-US" dirty="0" smtClean="0"/>
              <a:t>Stateless DHCPv6 Server</a:t>
            </a:r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17917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61913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Left-Right Arrow 9"/>
          <p:cNvSpPr/>
          <p:nvPr/>
        </p:nvSpPr>
        <p:spPr>
          <a:xfrm>
            <a:off x="1163572" y="2958797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59" y="1572532"/>
            <a:ext cx="3238500" cy="1397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9671" y="2694120"/>
            <a:ext cx="254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O Flag = 1, M Flag = 0</a:t>
            </a:r>
            <a:endParaRPr lang="en-US" sz="1800" b="1" dirty="0"/>
          </a:p>
        </p:txBody>
      </p:sp>
      <p:sp>
        <p:nvSpPr>
          <p:cNvPr id="18" name="Rectangular Callout 17"/>
          <p:cNvSpPr/>
          <p:nvPr/>
        </p:nvSpPr>
        <p:spPr>
          <a:xfrm>
            <a:off x="6016933" y="1"/>
            <a:ext cx="5229463" cy="1179172"/>
          </a:xfrm>
          <a:prstGeom prst="wedgeRectCallout">
            <a:avLst>
              <a:gd name="adj1" fmla="val -10677"/>
              <a:gd name="adj2" fmla="val 86141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 created my own address,</a:t>
            </a:r>
          </a:p>
          <a:p>
            <a:pPr algn="ctr"/>
            <a:r>
              <a:rPr lang="en-US" dirty="0"/>
              <a:t>h</a:t>
            </a:r>
            <a:r>
              <a:rPr lang="en-US" dirty="0" smtClean="0"/>
              <a:t>ave a prefix-length, default gateway, but I need a DNS address…</a:t>
            </a:r>
          </a:p>
        </p:txBody>
      </p:sp>
      <p:pic>
        <p:nvPicPr>
          <p:cNvPr id="22" name="Picture 21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2041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1563378" y="1572531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cxnSp>
        <p:nvCxnSpPr>
          <p:cNvPr id="25" name="Straight Arrow Connector 24"/>
          <p:cNvCxnSpPr>
            <a:stCxn id="27" idx="2"/>
          </p:cNvCxnSpPr>
          <p:nvPr/>
        </p:nvCxnSpPr>
        <p:spPr>
          <a:xfrm flipH="1">
            <a:off x="3555851" y="4101719"/>
            <a:ext cx="3832432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71314" y="3793942"/>
            <a:ext cx="28241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SOLICIT  </a:t>
            </a:r>
            <a:r>
              <a:rPr lang="en-US" sz="1400" dirty="0" smtClean="0"/>
              <a:t>To all DHCPv6 Servers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7388283" y="3957703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3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26799" y="4458384"/>
            <a:ext cx="1959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ADVERTISE </a:t>
            </a:r>
            <a:r>
              <a:rPr lang="en-US" sz="1400" dirty="0" smtClean="0"/>
              <a:t>Unicast 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827049" y="5045479"/>
            <a:ext cx="4149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REQUEST or INFORMATION REQUEST </a:t>
            </a:r>
            <a:r>
              <a:rPr lang="en-US" sz="1400" dirty="0" smtClean="0"/>
              <a:t>Unicast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5778502" y="5560788"/>
            <a:ext cx="14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REPLY </a:t>
            </a:r>
            <a:r>
              <a:rPr lang="en-US" sz="1400" dirty="0" smtClean="0"/>
              <a:t>Unicast </a:t>
            </a:r>
            <a:endParaRPr lang="en-US" sz="14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739879" y="4782530"/>
            <a:ext cx="4040098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555851" y="5350962"/>
            <a:ext cx="3832432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775868" y="5866271"/>
            <a:ext cx="4040098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3369130" y="4622145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4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388283" y="5272756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5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3369130" y="5722255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6</a:t>
            </a:r>
            <a:endParaRPr lang="en-US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3182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4"/>
            <a:ext cx="2777866" cy="1684335"/>
          </a:xfrm>
        </p:spPr>
        <p:txBody>
          <a:bodyPr/>
          <a:lstStyle/>
          <a:p>
            <a:r>
              <a:rPr lang="en-US" dirty="0" smtClean="0"/>
              <a:t>Configuring Stateless DHCPv6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8362" y="0"/>
            <a:ext cx="8360923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2788362" y="1632766"/>
            <a:ext cx="8731495" cy="1587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5" name="Rectangle 4"/>
          <p:cNvSpPr/>
          <p:nvPr/>
        </p:nvSpPr>
        <p:spPr>
          <a:xfrm>
            <a:off x="2788362" y="3412657"/>
            <a:ext cx="8731495" cy="1587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6" name="Rectangle 5"/>
          <p:cNvSpPr/>
          <p:nvPr/>
        </p:nvSpPr>
        <p:spPr>
          <a:xfrm>
            <a:off x="2622065" y="5270587"/>
            <a:ext cx="8731495" cy="1587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6576296" y="3412657"/>
            <a:ext cx="54878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Notice there isn’t a client IPv6 address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412217" y="6319413"/>
            <a:ext cx="3666991" cy="332601"/>
          </a:xfrm>
          <a:prstGeom prst="rect">
            <a:avLst/>
          </a:prstGeom>
          <a:solidFill>
            <a:srgbClr val="0096D6">
              <a:alpha val="16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0481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  <p:bldP spid="8" grpId="0" animBg="1"/>
      <p:bldP spid="12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3356186" y="2904287"/>
            <a:ext cx="488309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1018784" y="2674972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45941" y="2458680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dirty="0">
                <a:solidFill>
                  <a:srgbClr val="0071A0"/>
                </a:solidFill>
                <a:latin typeface="Courier"/>
                <a:cs typeface="Courier"/>
              </a:rPr>
              <a:t>F828:</a:t>
            </a:r>
            <a:r>
              <a:rPr lang="en-US" dirty="0" smtClean="0">
                <a:solidFill>
                  <a:srgbClr val="0071A0"/>
                </a:solidFill>
                <a:latin typeface="Courier"/>
                <a:cs typeface="Courier"/>
              </a:rPr>
              <a:t>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543573" y="2534955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G0/0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2" name="Line 6"/>
          <p:cNvSpPr>
            <a:spLocks noChangeShapeType="1"/>
          </p:cNvSpPr>
          <p:nvPr/>
        </p:nvSpPr>
        <p:spPr bwMode="auto">
          <a:xfrm>
            <a:off x="2975291" y="2943504"/>
            <a:ext cx="0" cy="2153584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" name="Picture 22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06401" y="2578227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2975292" y="3246426"/>
            <a:ext cx="81348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G0/01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975292" y="3860996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</a:t>
            </a:r>
            <a:r>
              <a:rPr lang="en-US" dirty="0" smtClean="0">
                <a:solidFill>
                  <a:srgbClr val="0071A0"/>
                </a:solidFill>
                <a:latin typeface="Courier"/>
                <a:cs typeface="Courier"/>
              </a:rPr>
              <a:t>F830::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15401" y="0"/>
            <a:ext cx="9573424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Cabrillo College  	2607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80F::/48</a:t>
            </a:r>
          </a:p>
          <a:p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CS/CIS Department   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</a:t>
            </a:r>
            <a:r>
              <a:rPr lang="en-US" dirty="0" smtClean="0">
                <a:solidFill>
                  <a:schemeClr val="accent1">
                    <a:lumMod val="75000"/>
                  </a:schemeClr>
                </a:solidFill>
                <a:latin typeface="Courier"/>
                <a:cs typeface="Courier"/>
              </a:rPr>
              <a:t>Fxxx: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Courier"/>
                <a:cs typeface="Courier"/>
              </a:rPr>
              <a:t>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/64</a:t>
            </a:r>
          </a:p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                                 </a:t>
            </a:r>
            <a:r>
              <a:rPr lang="en-US" dirty="0" smtClean="0">
                <a:solidFill>
                  <a:srgbClr val="0071A0"/>
                </a:solidFill>
                <a:latin typeface="Courier"/>
                <a:cs typeface="Courier"/>
              </a:rPr>
              <a:t>xxx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= VLAN/Room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48725" y="1724311"/>
            <a:ext cx="3340100" cy="2120900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4998" y="4351749"/>
            <a:ext cx="3836999" cy="228587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9599881" y="4051681"/>
            <a:ext cx="22544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Classroom 828</a:t>
            </a:r>
            <a:endParaRPr lang="en-US" dirty="0"/>
          </a:p>
        </p:txBody>
      </p:sp>
      <p:sp>
        <p:nvSpPr>
          <p:cNvPr id="29" name="TextBox 28"/>
          <p:cNvSpPr txBox="1"/>
          <p:nvPr/>
        </p:nvSpPr>
        <p:spPr>
          <a:xfrm>
            <a:off x="7162123" y="5097088"/>
            <a:ext cx="2203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Lab Room 830</a:t>
            </a:r>
            <a:endParaRPr lang="en-US" dirty="0"/>
          </a:p>
        </p:txBody>
      </p:sp>
      <p:sp>
        <p:nvSpPr>
          <p:cNvPr id="30" name="Line 6"/>
          <p:cNvSpPr>
            <a:spLocks noChangeShapeType="1"/>
          </p:cNvSpPr>
          <p:nvPr/>
        </p:nvSpPr>
        <p:spPr bwMode="auto">
          <a:xfrm>
            <a:off x="1537370" y="2153555"/>
            <a:ext cx="1437921" cy="76980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990600"/>
            <a:ext cx="1957440" cy="1468080"/>
          </a:xfrm>
          <a:prstGeom prst="rect">
            <a:avLst/>
          </a:prstGeom>
        </p:spPr>
      </p:pic>
      <p:pic>
        <p:nvPicPr>
          <p:cNvPr id="33" name="Picture 32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18784" y="1806560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Right Arrow 2"/>
          <p:cNvSpPr/>
          <p:nvPr/>
        </p:nvSpPr>
        <p:spPr>
          <a:xfrm>
            <a:off x="4163766" y="2884621"/>
            <a:ext cx="2878231" cy="56246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Stateless DHCPv6</a:t>
            </a:r>
          </a:p>
        </p:txBody>
      </p:sp>
      <p:sp>
        <p:nvSpPr>
          <p:cNvPr id="19" name="Right Arrow 18"/>
          <p:cNvSpPr/>
          <p:nvPr/>
        </p:nvSpPr>
        <p:spPr>
          <a:xfrm rot="5400000">
            <a:off x="786053" y="4647277"/>
            <a:ext cx="2878231" cy="562465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674147" y="4513346"/>
            <a:ext cx="138180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Stateful</a:t>
            </a:r>
            <a:endParaRPr lang="en-US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r>
              <a:rPr lang="en-US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DHCPv6</a:t>
            </a:r>
            <a:endParaRPr lang="en-US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36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352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25" grpId="0"/>
      <p:bldP spid="28" grpId="0"/>
      <p:bldP spid="29" grpId="0"/>
      <p:bldP spid="3" grpId="0" animBg="1"/>
      <p:bldP spid="19" grpId="0" animBg="1"/>
      <p:bldP spid="4" grpId="0"/>
      <p:bldP spid="3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810306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407245" y="1723858"/>
            <a:ext cx="9734664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)# 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unicast-routing</a:t>
            </a:r>
          </a:p>
          <a:p>
            <a:pPr marL="342871" indent="-342871">
              <a:spcBef>
                <a:spcPct val="20000"/>
              </a:spcBef>
              <a:defRPr/>
            </a:pPr>
            <a:endParaRPr lang="en-US" sz="20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dhcp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pool IPV6-STATELESS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config-dhcpv6)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dns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-server 2607:F380:80F:F425::252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dns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-server 2607:F380:80F:F425::253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domain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-name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cis.cabrillo.edu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endParaRPr lang="en-US" sz="20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interface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GigabitEthernet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 0/0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ip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address 172.30.1.1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255.255.255.0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address FE80::F828:1 link-local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address 2607:F380:80F:F828::1/64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nd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other-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-flag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dhcp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server IPV6-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STATELESS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2607:F380:80F:F828: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369080" y="6198468"/>
            <a:ext cx="5079622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826056" y="2525960"/>
            <a:ext cx="5079622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369080" y="5820513"/>
            <a:ext cx="5079622" cy="377955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795821" y="1723858"/>
            <a:ext cx="3610523" cy="377955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3" name="Curved Right Arrow 12"/>
          <p:cNvSpPr/>
          <p:nvPr/>
        </p:nvSpPr>
        <p:spPr>
          <a:xfrm rot="21067919">
            <a:off x="2726893" y="1904180"/>
            <a:ext cx="1392070" cy="4526858"/>
          </a:xfrm>
          <a:prstGeom prst="curvedRightArrow">
            <a:avLst/>
          </a:prstGeom>
          <a:solidFill>
            <a:srgbClr val="FFFF00">
              <a:alpha val="46000"/>
            </a:srgb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Curved Left Arrow 13"/>
          <p:cNvSpPr/>
          <p:nvPr/>
        </p:nvSpPr>
        <p:spPr>
          <a:xfrm rot="21104323" flipV="1">
            <a:off x="9198006" y="2326602"/>
            <a:ext cx="952429" cy="4137722"/>
          </a:xfrm>
          <a:prstGeom prst="curvedLeftArrow">
            <a:avLst/>
          </a:prstGeom>
          <a:solidFill>
            <a:srgbClr val="0096D6">
              <a:alpha val="4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660979" y="-14869"/>
            <a:ext cx="3129410" cy="46767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Router Advertisement O=1</a:t>
            </a:r>
          </a:p>
        </p:txBody>
      </p:sp>
      <p:sp>
        <p:nvSpPr>
          <p:cNvPr id="17" name="Right Arrow 16"/>
          <p:cNvSpPr/>
          <p:nvPr/>
        </p:nvSpPr>
        <p:spPr>
          <a:xfrm flipH="1">
            <a:off x="3660979" y="754461"/>
            <a:ext cx="3129410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Solicit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189889" y="1222134"/>
            <a:ext cx="3110629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Advertise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07245" y="2903915"/>
            <a:ext cx="8903178" cy="1041939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0" name="Rectangular Callout 19"/>
          <p:cNvSpPr/>
          <p:nvPr/>
        </p:nvSpPr>
        <p:spPr>
          <a:xfrm>
            <a:off x="9059272" y="-14870"/>
            <a:ext cx="3143333" cy="1738727"/>
          </a:xfrm>
          <a:prstGeom prst="wedgeRectCallout">
            <a:avLst>
              <a:gd name="adj1" fmla="val -69834"/>
              <a:gd name="adj2" fmla="val 11850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I created my own address,</a:t>
            </a:r>
          </a:p>
          <a:p>
            <a:r>
              <a:rPr lang="en-US" sz="2000" dirty="0"/>
              <a:t>h</a:t>
            </a:r>
            <a:r>
              <a:rPr lang="en-US" sz="2000" dirty="0" smtClean="0"/>
              <a:t>ave a prefix-length, default gateway, but I need a DNS address…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G0/0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08185" y="317447"/>
            <a:ext cx="483774" cy="60016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</a:rPr>
              <a:t>S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T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A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T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E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L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E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S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S </a:t>
            </a:r>
          </a:p>
          <a:p>
            <a:endParaRPr lang="en-US" b="1" dirty="0">
              <a:solidFill>
                <a:srgbClr val="A76BCE"/>
              </a:solidFill>
            </a:endParaRPr>
          </a:p>
          <a:p>
            <a:r>
              <a:rPr lang="en-US" b="1" dirty="0" smtClean="0">
                <a:solidFill>
                  <a:srgbClr val="A76BCE"/>
                </a:solidFill>
              </a:rPr>
              <a:t>D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H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C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P</a:t>
            </a:r>
          </a:p>
          <a:p>
            <a:r>
              <a:rPr lang="en-US" b="1" dirty="0">
                <a:solidFill>
                  <a:srgbClr val="A76BCE"/>
                </a:solidFill>
              </a:rPr>
              <a:t>v</a:t>
            </a:r>
            <a:endParaRPr lang="en-US" b="1" dirty="0" smtClean="0">
              <a:solidFill>
                <a:srgbClr val="A76BCE"/>
              </a:solidFill>
            </a:endParaRPr>
          </a:p>
          <a:p>
            <a:r>
              <a:rPr lang="en-US" b="1" dirty="0" smtClean="0">
                <a:solidFill>
                  <a:srgbClr val="A76BCE"/>
                </a:solidFill>
              </a:rPr>
              <a:t>6</a:t>
            </a:r>
            <a:endParaRPr lang="en-US" b="1" dirty="0">
              <a:solidFill>
                <a:srgbClr val="A76BCE"/>
              </a:solidFill>
            </a:endParaRPr>
          </a:p>
        </p:txBody>
      </p:sp>
      <p:sp>
        <p:nvSpPr>
          <p:cNvPr id="22" name="Rectangular Callout 21"/>
          <p:cNvSpPr/>
          <p:nvPr/>
        </p:nvSpPr>
        <p:spPr>
          <a:xfrm>
            <a:off x="9059272" y="1723859"/>
            <a:ext cx="3143333" cy="679938"/>
          </a:xfrm>
          <a:prstGeom prst="wedgeRectCallout">
            <a:avLst>
              <a:gd name="adj1" fmla="val -74162"/>
              <a:gd name="adj2" fmla="val -65971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 smtClean="0"/>
              <a:t>Now I have a DNS address and a domain!</a:t>
            </a:r>
          </a:p>
        </p:txBody>
      </p:sp>
      <p:sp>
        <p:nvSpPr>
          <p:cNvPr id="25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6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804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7634405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7028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2775466" cy="830958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Stateless 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347712" y="1723858"/>
            <a:ext cx="11841113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C:\Users\Student&gt;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ipconfig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/all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Windows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IP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Configuration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Ethernet adapter Local Area Connection:</a:t>
            </a:r>
          </a:p>
          <a:p>
            <a:pPr marL="342871" indent="-342871">
              <a:spcBef>
                <a:spcPct val="20000"/>
              </a:spcBef>
              <a:defRPr/>
            </a:pP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Description . . . . . . . . . . . : Intel(R) 82566DM-2 Gigabit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Network Connection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Physical Address. . . . . . . . . : 00-21-9B-88-0E-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40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DHCP Enabled. . . . . . .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No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Autoconfiguration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Enabled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Yes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IPv6 Address. . . . . . . . . . . : 2607:f380:80f:f828:6909: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cb1c:36a0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a595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IPv4 Address. . . . . . . . . . . : 192.168.1.10(Preferred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Subnet Mask . . . . . . .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255.255.255.0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Default Gateway . . . . . . . . . : fe80::f828: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1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DNS Servers . . . . . . . . . . . : 2607:f380:80f:f425::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252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                                    2607:f380:80f:f425::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253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  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Connection-specific DNS Suffix Search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List:  </a:t>
            </a:r>
            <a:r>
              <a:rPr lang="en-US" sz="1800" dirty="0" err="1" smtClean="0">
                <a:solidFill>
                  <a:srgbClr val="000000"/>
                </a:solidFill>
                <a:latin typeface="Courier"/>
                <a:cs typeface="Courier"/>
              </a:rPr>
              <a:t>cis.cabrillo.edu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2607:F380:80F:F828: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307" y="4369164"/>
            <a:ext cx="10643017" cy="362837"/>
          </a:xfrm>
          <a:prstGeom prst="rect">
            <a:avLst/>
          </a:prstGeom>
          <a:solidFill>
            <a:srgbClr val="0096D6">
              <a:alpha val="2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757118" y="5670548"/>
            <a:ext cx="8631112" cy="1015662"/>
          </a:xfrm>
          <a:prstGeom prst="rect">
            <a:avLst/>
          </a:prstGeom>
          <a:solidFill>
            <a:schemeClr val="accent6">
              <a:lumMod val="40000"/>
              <a:lumOff val="60000"/>
              <a:alpha val="23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2" name="TextBox 11"/>
          <p:cNvSpPr txBox="1"/>
          <p:nvPr/>
        </p:nvSpPr>
        <p:spPr>
          <a:xfrm>
            <a:off x="7737778" y="3922617"/>
            <a:ext cx="3147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Router Advertisement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9569644" y="5855213"/>
            <a:ext cx="2287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A76BCE"/>
                </a:solidFill>
              </a:rPr>
              <a:t>Stateless DHCPv6</a:t>
            </a:r>
            <a:endParaRPr lang="en-US" dirty="0">
              <a:solidFill>
                <a:srgbClr val="A76BCE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10065" y="881060"/>
            <a:ext cx="427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ourier"/>
                <a:cs typeface="Courier"/>
              </a:rPr>
              <a:t>2607:f380:80f:f828:6909:cb1c:36a0:a595</a:t>
            </a:r>
            <a:endParaRPr lang="en-US" sz="1400" b="1" dirty="0"/>
          </a:p>
        </p:txBody>
      </p:sp>
      <p:sp>
        <p:nvSpPr>
          <p:cNvPr id="15" name="Rectangle 14"/>
          <p:cNvSpPr/>
          <p:nvPr/>
        </p:nvSpPr>
        <p:spPr>
          <a:xfrm>
            <a:off x="757118" y="5307711"/>
            <a:ext cx="6877287" cy="362837"/>
          </a:xfrm>
          <a:prstGeom prst="rect">
            <a:avLst/>
          </a:prstGeom>
          <a:solidFill>
            <a:srgbClr val="0096D6">
              <a:alpha val="2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9" name="TextBox 18"/>
          <p:cNvSpPr txBox="1"/>
          <p:nvPr/>
        </p:nvSpPr>
        <p:spPr>
          <a:xfrm>
            <a:off x="2867844" y="0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G0/0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729581" y="4414520"/>
            <a:ext cx="2600394" cy="31748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302591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2" grpId="0"/>
      <p:bldP spid="13" grpId="0"/>
      <p:bldP spid="15" grpId="0" animBg="1"/>
      <p:bldP spid="21" grpId="0" animBg="1"/>
      <p:bldP spid="2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800"/>
            <a:ext cx="12188825" cy="26517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190" y="3014955"/>
            <a:ext cx="11448832" cy="838200"/>
          </a:xfrm>
        </p:spPr>
        <p:txBody>
          <a:bodyPr/>
          <a:lstStyle/>
          <a:p>
            <a:r>
              <a:rPr lang="en-US" sz="4000" dirty="0">
                <a:solidFill>
                  <a:schemeClr val="bg1"/>
                </a:solidFill>
              </a:rPr>
              <a:t>DHCPv4 – Remember IPv4?</a:t>
            </a:r>
          </a:p>
        </p:txBody>
      </p:sp>
    </p:spTree>
    <p:extLst>
      <p:ext uri="{BB962C8B-B14F-4D97-AF65-F5344CB8AC3E}">
        <p14:creationId xmlns:p14="http://schemas.microsoft.com/office/powerpoint/2010/main" val="251237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7634405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77028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2775466" cy="830958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Stateless 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347712" y="1723858"/>
            <a:ext cx="11841113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Router# </a:t>
            </a:r>
            <a:r>
              <a:rPr lang="en-US" b="1" dirty="0" smtClean="0">
                <a:solidFill>
                  <a:srgbClr val="000000"/>
                </a:solidFill>
                <a:latin typeface="Courier"/>
                <a:cs typeface="Courier"/>
              </a:rPr>
              <a:t>show </a:t>
            </a:r>
            <a:r>
              <a:rPr lang="en-US" b="1" dirty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b="1" dirty="0" smtClean="0">
                <a:solidFill>
                  <a:srgbClr val="000000"/>
                </a:solidFill>
                <a:latin typeface="Courier"/>
                <a:cs typeface="Courier"/>
              </a:rPr>
              <a:t>interface g 0/0</a:t>
            </a:r>
            <a:endParaRPr lang="en-US" b="1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GigabitEthernet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0/0 is 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up, line protocol is up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IPv6 is enabled, link-local address is FE80::F828:1 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 Description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: === Classroom-828 network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Global unicast address(</a:t>
            </a:r>
            <a:r>
              <a:rPr lang="en-US" dirty="0" err="1">
                <a:solidFill>
                  <a:srgbClr val="000000"/>
                </a:solidFill>
                <a:latin typeface="Courier"/>
                <a:cs typeface="Courier"/>
              </a:rPr>
              <a:t>es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):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  2607:F380:80F:F828::1, subnet is 2607:F380:80F:F828::/64 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 &lt;Output omitted&gt;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 Hosts 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use stateless </a:t>
            </a:r>
            <a:r>
              <a:rPr lang="en-US" dirty="0" err="1">
                <a:solidFill>
                  <a:srgbClr val="000000"/>
                </a:solidFill>
                <a:latin typeface="Courier"/>
                <a:cs typeface="Courier"/>
              </a:rPr>
              <a:t>autoconfig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for addresses.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Hosts use DHCP to obtain other configuration.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Router#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2607:F380:80F:F828: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910065" y="881060"/>
            <a:ext cx="427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ourier"/>
                <a:cs typeface="Courier"/>
              </a:rPr>
              <a:t>2607:f380:80f:f828:6909:cb1c:36a0:a595</a:t>
            </a:r>
            <a:endParaRPr lang="en-US" sz="1400" b="1" dirty="0"/>
          </a:p>
        </p:txBody>
      </p:sp>
      <p:sp>
        <p:nvSpPr>
          <p:cNvPr id="16" name="Rectangle 15"/>
          <p:cNvSpPr/>
          <p:nvPr/>
        </p:nvSpPr>
        <p:spPr>
          <a:xfrm>
            <a:off x="680307" y="4732002"/>
            <a:ext cx="8450918" cy="937328"/>
          </a:xfrm>
          <a:prstGeom prst="rect">
            <a:avLst/>
          </a:prstGeom>
          <a:solidFill>
            <a:srgbClr val="0096D6">
              <a:alpha val="2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2867844" y="0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G0/0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0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904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800"/>
            <a:ext cx="12188825" cy="26517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190" y="3014955"/>
            <a:ext cx="11448832" cy="838200"/>
          </a:xfrm>
        </p:spPr>
        <p:txBody>
          <a:bodyPr/>
          <a:lstStyle/>
          <a:p>
            <a:r>
              <a:rPr lang="en-US" sz="4000" dirty="0" err="1">
                <a:solidFill>
                  <a:srgbClr val="FFFFFF"/>
                </a:solidFill>
              </a:rPr>
              <a:t>Stateful</a:t>
            </a:r>
            <a:r>
              <a:rPr lang="en-US" sz="4000" dirty="0">
                <a:solidFill>
                  <a:srgbClr val="FFFFFF"/>
                </a:solidFill>
              </a:rPr>
              <a:t> DHCPv6 – Just like DHCPv4 (only different) </a:t>
            </a:r>
          </a:p>
        </p:txBody>
      </p:sp>
    </p:spTree>
    <p:extLst>
      <p:ext uri="{BB962C8B-B14F-4D97-AF65-F5344CB8AC3E}">
        <p14:creationId xmlns:p14="http://schemas.microsoft.com/office/powerpoint/2010/main" val="3000403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7881"/>
            <a:ext cx="4217900" cy="838200"/>
          </a:xfrm>
        </p:spPr>
        <p:txBody>
          <a:bodyPr/>
          <a:lstStyle/>
          <a:p>
            <a:r>
              <a:rPr lang="en-US" dirty="0" err="1" smtClean="0"/>
              <a:t>Stateful</a:t>
            </a:r>
            <a:r>
              <a:rPr lang="en-US" dirty="0" smtClean="0"/>
              <a:t> DHCPv6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110955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36831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80827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40007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761672"/>
            <a:ext cx="697429" cy="92758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10464163" y="278010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14" name="Content Placeholder 4"/>
          <p:cNvSpPr txBox="1">
            <a:spLocks/>
          </p:cNvSpPr>
          <p:nvPr/>
        </p:nvSpPr>
        <p:spPr>
          <a:xfrm>
            <a:off x="184252" y="2169119"/>
            <a:ext cx="7152350" cy="694996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unicast-routing</a:t>
            </a:r>
            <a:endParaRPr lang="en-US" b="1" dirty="0">
              <a:solidFill>
                <a:srgbClr val="010000"/>
              </a:solidFill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  <a:p>
            <a:pPr marL="456901" indent="-456901" defTabSz="609215">
              <a:spcBef>
                <a:spcPct val="20000"/>
              </a:spcBef>
              <a:defRPr/>
            </a:pPr>
            <a:endParaRPr lang="en-US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15" name="Isosceles Triangle 14"/>
          <p:cNvSpPr/>
          <p:nvPr/>
        </p:nvSpPr>
        <p:spPr>
          <a:xfrm>
            <a:off x="1729427" y="1734652"/>
            <a:ext cx="1053877" cy="42095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184265" y="2864113"/>
            <a:ext cx="9368193" cy="3865635"/>
          </a:xfrm>
          <a:prstGeom prst="rect">
            <a:avLst/>
          </a:prstGeom>
          <a:noFill/>
          <a:ln w="12700">
            <a:solidFill>
              <a:schemeClr val="accent1"/>
            </a:solidFill>
            <a:miter lim="800000"/>
            <a:headEnd/>
            <a:tailEnd/>
          </a:ln>
        </p:spPr>
        <p:txBody>
          <a:bodyPr wrap="square" lIns="91400" tIns="45701" rIns="91400" bIns="45701">
            <a:prstTxWarp prst="textNoShape">
              <a:avLst/>
            </a:prstTxWarp>
            <a:spAutoFit/>
          </a:bodyPr>
          <a:lstStyle/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1 (Default on Cisco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routers)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 O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0,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0</a:t>
            </a:r>
            <a:endParaRPr lang="en-US" b="1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“I’m everything you need (Prefix, Prefix-length, Default Gateway)” 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2 (Discussed in CCNA Switching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) O 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1, 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M Flag = </a:t>
            </a: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0 </a:t>
            </a:r>
            <a:endParaRPr lang="en-US" b="1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“Here is my information but you need to get other information such as DNS addresses from a </a:t>
            </a:r>
            <a:r>
              <a:rPr lang="en-US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DHCPv6 server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.”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endParaRPr lang="en-US" sz="1200" dirty="0">
              <a:solidFill>
                <a:srgbClr val="000000"/>
              </a:solidFill>
              <a:latin typeface="Arial"/>
              <a:cs typeface="Arial"/>
            </a:endParaRP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b="1" dirty="0" smtClean="0">
                <a:solidFill>
                  <a:srgbClr val="000000"/>
                </a:solidFill>
                <a:latin typeface="Arial"/>
                <a:cs typeface="Arial"/>
              </a:rPr>
              <a:t>Option 3 (Discussed in CCNA Switching</a:t>
            </a:r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) O Flag = x, M Flag = 1</a:t>
            </a:r>
          </a:p>
          <a:p>
            <a:pPr eaLnBrk="0" hangingPunct="0">
              <a:lnSpc>
                <a:spcPct val="90000"/>
              </a:lnSpc>
              <a:spcBef>
                <a:spcPct val="50000"/>
              </a:spcBef>
            </a:pP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“I can’t help you. Ask a </a:t>
            </a:r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</a:t>
            </a:r>
            <a:r>
              <a:rPr lang="en-US" dirty="0" smtClean="0">
                <a:solidFill>
                  <a:srgbClr val="000000"/>
                </a:solidFill>
                <a:latin typeface="Arial"/>
                <a:cs typeface="Arial"/>
              </a:rPr>
              <a:t>server for all your information.”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84265" y="5623976"/>
            <a:ext cx="9368193" cy="1104610"/>
          </a:xfrm>
          <a:prstGeom prst="rect">
            <a:avLst/>
          </a:prstGeom>
          <a:solidFill>
            <a:schemeClr val="accent1">
              <a:alpha val="1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9552458" y="3674726"/>
            <a:ext cx="1526769" cy="13374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RA</a:t>
            </a:r>
          </a:p>
        </p:txBody>
      </p:sp>
      <p:sp>
        <p:nvSpPr>
          <p:cNvPr id="10" name="Left-Right Arrow 9"/>
          <p:cNvSpPr/>
          <p:nvPr/>
        </p:nvSpPr>
        <p:spPr>
          <a:xfrm>
            <a:off x="8755296" y="188818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22" name="Content Placeholder 2"/>
          <p:cNvSpPr>
            <a:spLocks noGrp="1"/>
          </p:cNvSpPr>
          <p:nvPr>
            <p:ph idx="1"/>
          </p:nvPr>
        </p:nvSpPr>
        <p:spPr>
          <a:xfrm>
            <a:off x="5036475" y="-615"/>
            <a:ext cx="7152352" cy="2088672"/>
          </a:xfrm>
          <a:solidFill>
            <a:schemeClr val="bg1"/>
          </a:solidFill>
          <a:ln>
            <a:solidFill>
              <a:srgbClr val="010000"/>
            </a:solidFill>
          </a:ln>
        </p:spPr>
        <p:txBody>
          <a:bodyPr>
            <a:noAutofit/>
          </a:bodyPr>
          <a:lstStyle/>
          <a:p>
            <a:r>
              <a:rPr lang="en-US" sz="2400" b="1" dirty="0"/>
              <a:t>Option 1 and 2: Stateless Address </a:t>
            </a:r>
            <a:r>
              <a:rPr lang="en-US" sz="2400" b="1" dirty="0" err="1"/>
              <a:t>Autconfiguration</a:t>
            </a:r>
            <a:r>
              <a:rPr lang="en-US" sz="2400" b="1" dirty="0"/>
              <a:t> </a:t>
            </a:r>
            <a:r>
              <a:rPr lang="en-US" sz="2400" dirty="0"/>
              <a:t>– DHCPv6 Server does not maintain state of addresses</a:t>
            </a:r>
          </a:p>
          <a:p>
            <a:r>
              <a:rPr lang="en-US" sz="2400" b="1" dirty="0"/>
              <a:t>Option 3: </a:t>
            </a:r>
            <a:r>
              <a:rPr lang="en-US" sz="2400" b="1" dirty="0" err="1"/>
              <a:t>Stateful</a:t>
            </a:r>
            <a:r>
              <a:rPr lang="en-US" sz="2400" b="1" dirty="0"/>
              <a:t> Address Configuration </a:t>
            </a:r>
            <a:r>
              <a:rPr lang="en-US" sz="2400" dirty="0"/>
              <a:t>– Address received from DHCPv6 Server </a:t>
            </a:r>
          </a:p>
        </p:txBody>
      </p:sp>
      <p:sp>
        <p:nvSpPr>
          <p:cNvPr id="1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8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93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2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0" grpId="0" animBg="1"/>
      <p:bldP spid="22" grpId="0" build="p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err="1" smtClean="0"/>
              <a:t>Stateful</a:t>
            </a:r>
            <a:r>
              <a:rPr lang="en-US" dirty="0" smtClean="0"/>
              <a:t> </a:t>
            </a:r>
            <a:r>
              <a:rPr lang="en-US" dirty="0" smtClean="0"/>
              <a:t>DHCPv6</a:t>
            </a:r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17917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61913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572532"/>
            <a:ext cx="697429" cy="927581"/>
          </a:xfrm>
          <a:prstGeom prst="rect">
            <a:avLst/>
          </a:prstGeom>
          <a:noFill/>
        </p:spPr>
      </p:pic>
      <p:sp>
        <p:nvSpPr>
          <p:cNvPr id="10" name="Left-Right Arrow 9"/>
          <p:cNvSpPr/>
          <p:nvPr/>
        </p:nvSpPr>
        <p:spPr>
          <a:xfrm>
            <a:off x="8755296" y="169904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192" y="4762238"/>
            <a:ext cx="5453736" cy="2095766"/>
          </a:xfrm>
        </p:spPr>
        <p:txBody>
          <a:bodyPr>
            <a:normAutofit/>
          </a:bodyPr>
          <a:lstStyle/>
          <a:p>
            <a:r>
              <a:rPr lang="en-US" sz="2400" dirty="0" smtClean="0"/>
              <a:t>The Router Advertisement’s </a:t>
            </a:r>
            <a:r>
              <a:rPr lang="en-US" sz="2400" b="1" dirty="0" smtClean="0"/>
              <a:t>Managed Configuration Flag</a:t>
            </a:r>
            <a:r>
              <a:rPr lang="en-US" sz="2400" dirty="0" smtClean="0"/>
              <a:t> is set to “</a:t>
            </a:r>
            <a:r>
              <a:rPr lang="en-US" sz="2400" b="1" dirty="0" smtClean="0"/>
              <a:t>1</a:t>
            </a:r>
            <a:r>
              <a:rPr lang="en-US" sz="2400" dirty="0" smtClean="0"/>
              <a:t>” meaning, the client needs to get ALL of </a:t>
            </a:r>
            <a:r>
              <a:rPr lang="en-US" sz="2400" dirty="0" smtClean="0"/>
              <a:t>it’s information </a:t>
            </a:r>
            <a:r>
              <a:rPr lang="en-US" sz="2400" dirty="0" smtClean="0"/>
              <a:t>from a DHCPv6 server.</a:t>
            </a:r>
            <a:endParaRPr lang="en-US" sz="2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959" y="1572532"/>
            <a:ext cx="3238500" cy="1397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29895" y="3110431"/>
            <a:ext cx="5016500" cy="3517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464163" y="259096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99671" y="2694120"/>
            <a:ext cx="25449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O Flag = x, M Flag = 1</a:t>
            </a:r>
            <a:endParaRPr lang="en-US" sz="1800" b="1" dirty="0"/>
          </a:p>
        </p:txBody>
      </p:sp>
      <p:sp>
        <p:nvSpPr>
          <p:cNvPr id="18" name="Rectangular Callout 17"/>
          <p:cNvSpPr/>
          <p:nvPr/>
        </p:nvSpPr>
        <p:spPr>
          <a:xfrm>
            <a:off x="4731911" y="1"/>
            <a:ext cx="6514486" cy="1179172"/>
          </a:xfrm>
          <a:prstGeom prst="wedgeRectCallout">
            <a:avLst>
              <a:gd name="adj1" fmla="val -4643"/>
              <a:gd name="adj2" fmla="val 93834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The router’s Router Advertisement tells me it can’t help me and I need to communicate with a </a:t>
            </a:r>
            <a:r>
              <a:rPr lang="en-US" dirty="0" err="1"/>
              <a:t>stateful</a:t>
            </a:r>
            <a:r>
              <a:rPr lang="en-US" dirty="0"/>
              <a:t> DHCPv6 server…</a:t>
            </a:r>
          </a:p>
        </p:txBody>
      </p:sp>
      <p:sp>
        <p:nvSpPr>
          <p:cNvPr id="20" name="Content Placeholder 4"/>
          <p:cNvSpPr txBox="1">
            <a:spLocks/>
          </p:cNvSpPr>
          <p:nvPr/>
        </p:nvSpPr>
        <p:spPr>
          <a:xfrm>
            <a:off x="1" y="3541218"/>
            <a:ext cx="6229894" cy="1024482"/>
          </a:xfrm>
          <a:prstGeom prst="rect">
            <a:avLst/>
          </a:prstGeom>
          <a:ln>
            <a:solidFill>
              <a:srgbClr val="010000"/>
            </a:solidFill>
          </a:ln>
        </p:spPr>
        <p:txBody>
          <a:bodyPr vert="horz" lIns="121840" tIns="60920" rIns="121840" bIns="60920" rtlCol="0">
            <a:normAutofit/>
          </a:bodyPr>
          <a:lstStyle/>
          <a:p>
            <a:pPr marL="456901" indent="-45690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1(</a:t>
            </a:r>
            <a:r>
              <a:rPr lang="en-US" sz="1800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)# 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interface g0/1</a:t>
            </a:r>
          </a:p>
          <a:p>
            <a:pPr marL="456901" indent="-45690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R1(</a:t>
            </a:r>
            <a:r>
              <a:rPr lang="en-US" sz="1800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-if)</a:t>
            </a:r>
            <a:r>
              <a:rPr lang="en-US" sz="1800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# 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ipv6 </a:t>
            </a:r>
            <a:r>
              <a:rPr lang="en-US" sz="1800" b="1" dirty="0" err="1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nd</a:t>
            </a:r>
            <a:r>
              <a:rPr lang="en-US" sz="1800" b="1" dirty="0" smtClean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1800" b="1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managed-</a:t>
            </a:r>
            <a:r>
              <a:rPr lang="en-US" sz="1800" b="1" dirty="0" err="1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config</a:t>
            </a:r>
            <a:r>
              <a:rPr lang="en-US" sz="1800" b="1" dirty="0">
                <a:solidFill>
                  <a:srgbClr val="010000"/>
                </a:solidFill>
                <a:latin typeface="Courier New" pitchFamily="49" charset="0"/>
                <a:cs typeface="Courier New" pitchFamily="49" charset="0"/>
              </a:rPr>
              <a:t>-flag </a:t>
            </a:r>
            <a:endParaRPr lang="en-US" sz="1800" dirty="0">
              <a:latin typeface="Courier New" pitchFamily="49" charset="0"/>
              <a:cs typeface="Courier New" pitchFamily="49" charset="0"/>
            </a:endParaRPr>
          </a:p>
        </p:txBody>
      </p:sp>
      <p:sp>
        <p:nvSpPr>
          <p:cNvPr id="21" name="Isosceles Triangle 20"/>
          <p:cNvSpPr/>
          <p:nvPr/>
        </p:nvSpPr>
        <p:spPr>
          <a:xfrm>
            <a:off x="1739756" y="920410"/>
            <a:ext cx="1053877" cy="2620807"/>
          </a:xfrm>
          <a:prstGeom prst="triangl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pic>
        <p:nvPicPr>
          <p:cNvPr id="22" name="Picture 21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2041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52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 build="p"/>
      <p:bldP spid="9" grpId="0"/>
      <p:bldP spid="18" grpId="0" animBg="1"/>
      <p:bldP spid="20" grpId="0" animBg="1"/>
      <p:bldP spid="21" grpId="0" animBg="1"/>
      <p:bldP spid="2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-1"/>
            <a:ext cx="5453738" cy="1043158"/>
          </a:xfrm>
        </p:spPr>
        <p:txBody>
          <a:bodyPr/>
          <a:lstStyle/>
          <a:p>
            <a:r>
              <a:rPr lang="en-US" dirty="0" smtClean="0"/>
              <a:t>Cisco Router </a:t>
            </a:r>
            <a:br>
              <a:rPr lang="en-US" dirty="0" smtClean="0"/>
            </a:br>
            <a:r>
              <a:rPr lang="en-US" dirty="0" err="1" smtClean="0"/>
              <a:t>Stateful</a:t>
            </a:r>
            <a:r>
              <a:rPr lang="en-US" dirty="0" smtClean="0"/>
              <a:t> DHCPv6 Server</a:t>
            </a:r>
            <a:endParaRPr lang="en-US" dirty="0"/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17917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61913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Left-Right Arrow 9"/>
          <p:cNvSpPr/>
          <p:nvPr/>
        </p:nvSpPr>
        <p:spPr>
          <a:xfrm>
            <a:off x="1163572" y="2958797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1959" y="1572532"/>
            <a:ext cx="3238500" cy="13970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599671" y="2694120"/>
            <a:ext cx="2480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 smtClean="0"/>
              <a:t>O Flag= x, M Flag = 1</a:t>
            </a:r>
            <a:endParaRPr lang="en-US" sz="1800" b="1" dirty="0"/>
          </a:p>
        </p:txBody>
      </p:sp>
      <p:pic>
        <p:nvPicPr>
          <p:cNvPr id="22" name="Picture 21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2041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TextBox 23"/>
          <p:cNvSpPr txBox="1"/>
          <p:nvPr/>
        </p:nvSpPr>
        <p:spPr>
          <a:xfrm>
            <a:off x="1563378" y="1572531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cxnSp>
        <p:nvCxnSpPr>
          <p:cNvPr id="25" name="Straight Arrow Connector 24"/>
          <p:cNvCxnSpPr>
            <a:stCxn id="27" idx="2"/>
          </p:cNvCxnSpPr>
          <p:nvPr/>
        </p:nvCxnSpPr>
        <p:spPr>
          <a:xfrm flipH="1">
            <a:off x="3555851" y="4101719"/>
            <a:ext cx="3832432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3871314" y="3793942"/>
            <a:ext cx="28241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SOLICIT  </a:t>
            </a:r>
            <a:r>
              <a:rPr lang="en-US" sz="1400" dirty="0" smtClean="0"/>
              <a:t>To all DHCPv6 Servers</a:t>
            </a:r>
            <a:endParaRPr lang="en-US" sz="1400" dirty="0"/>
          </a:p>
        </p:txBody>
      </p:sp>
      <p:sp>
        <p:nvSpPr>
          <p:cNvPr id="27" name="Oval 26"/>
          <p:cNvSpPr/>
          <p:nvPr/>
        </p:nvSpPr>
        <p:spPr>
          <a:xfrm>
            <a:off x="7388283" y="3957703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3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5226799" y="4458384"/>
            <a:ext cx="19591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ADVERTISE </a:t>
            </a:r>
            <a:r>
              <a:rPr lang="en-US" sz="1400" dirty="0" smtClean="0"/>
              <a:t>Unicast </a:t>
            </a:r>
            <a:endParaRPr lang="en-US" sz="1400" dirty="0"/>
          </a:p>
        </p:txBody>
      </p:sp>
      <p:sp>
        <p:nvSpPr>
          <p:cNvPr id="32" name="TextBox 31"/>
          <p:cNvSpPr txBox="1"/>
          <p:nvPr/>
        </p:nvSpPr>
        <p:spPr>
          <a:xfrm>
            <a:off x="3827049" y="5045479"/>
            <a:ext cx="414998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REQUEST or INFORMATION REQUEST </a:t>
            </a:r>
            <a:r>
              <a:rPr lang="en-US" sz="1400" dirty="0" smtClean="0"/>
              <a:t>Unicast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5778502" y="5560788"/>
            <a:ext cx="14617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REPLY </a:t>
            </a:r>
            <a:r>
              <a:rPr lang="en-US" sz="1400" dirty="0" smtClean="0"/>
              <a:t>Unicast </a:t>
            </a:r>
            <a:endParaRPr lang="en-US" sz="1400" dirty="0"/>
          </a:p>
        </p:txBody>
      </p:sp>
      <p:cxnSp>
        <p:nvCxnSpPr>
          <p:cNvPr id="38" name="Straight Arrow Connector 37"/>
          <p:cNvCxnSpPr/>
          <p:nvPr/>
        </p:nvCxnSpPr>
        <p:spPr>
          <a:xfrm>
            <a:off x="3739879" y="4782530"/>
            <a:ext cx="4040098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H="1">
            <a:off x="3555851" y="5350962"/>
            <a:ext cx="3832432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3775868" y="5866271"/>
            <a:ext cx="4040098" cy="2294"/>
          </a:xfrm>
          <a:prstGeom prst="straightConnector1">
            <a:avLst/>
          </a:prstGeom>
          <a:ln w="57150" cmpd="sng">
            <a:solidFill>
              <a:srgbClr val="FF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Oval 41"/>
          <p:cNvSpPr/>
          <p:nvPr/>
        </p:nvSpPr>
        <p:spPr>
          <a:xfrm>
            <a:off x="3369130" y="4622145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4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3" name="Oval 42"/>
          <p:cNvSpPr/>
          <p:nvPr/>
        </p:nvSpPr>
        <p:spPr>
          <a:xfrm>
            <a:off x="7388283" y="5272756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5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44" name="Oval 43"/>
          <p:cNvSpPr/>
          <p:nvPr/>
        </p:nvSpPr>
        <p:spPr>
          <a:xfrm>
            <a:off x="3369130" y="5722255"/>
            <a:ext cx="427683" cy="288032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ysClr val="windowText" lastClr="000000"/>
                </a:solidFill>
              </a:rPr>
              <a:t>6</a:t>
            </a:r>
            <a:endParaRPr lang="en-US" dirty="0">
              <a:solidFill>
                <a:sysClr val="windowText" lastClr="000000"/>
              </a:solidFill>
            </a:endParaRPr>
          </a:p>
        </p:txBody>
      </p:sp>
      <p:sp>
        <p:nvSpPr>
          <p:cNvPr id="28" name="Rectangular Callout 27"/>
          <p:cNvSpPr/>
          <p:nvPr/>
        </p:nvSpPr>
        <p:spPr>
          <a:xfrm>
            <a:off x="5442453" y="1"/>
            <a:ext cx="6312570" cy="1179172"/>
          </a:xfrm>
          <a:prstGeom prst="wedgeRectCallout">
            <a:avLst>
              <a:gd name="adj1" fmla="val -7803"/>
              <a:gd name="adj2" fmla="val 89987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The router’s Router Advertisement tells me it can’t help me and I need to communicate with a </a:t>
            </a:r>
            <a:r>
              <a:rPr lang="en-US" dirty="0" err="1" smtClean="0"/>
              <a:t>stateful</a:t>
            </a:r>
            <a:r>
              <a:rPr lang="en-US" dirty="0" smtClean="0"/>
              <a:t> DHCPv6 server…</a:t>
            </a:r>
          </a:p>
        </p:txBody>
      </p:sp>
    </p:spTree>
    <p:extLst>
      <p:ext uri="{BB962C8B-B14F-4D97-AF65-F5344CB8AC3E}">
        <p14:creationId xmlns:p14="http://schemas.microsoft.com/office/powerpoint/2010/main" val="21213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5714575" y="6304295"/>
            <a:ext cx="3666991" cy="332601"/>
          </a:xfrm>
          <a:prstGeom prst="rect">
            <a:avLst/>
          </a:prstGeom>
          <a:solidFill>
            <a:srgbClr val="0096D6">
              <a:alpha val="20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432214"/>
            <a:ext cx="2777866" cy="1684335"/>
          </a:xfrm>
        </p:spPr>
        <p:txBody>
          <a:bodyPr/>
          <a:lstStyle/>
          <a:p>
            <a:r>
              <a:rPr lang="en-US" dirty="0" smtClean="0"/>
              <a:t>Configuring </a:t>
            </a:r>
            <a:r>
              <a:rPr lang="en-US" dirty="0" err="1" smtClean="0"/>
              <a:t>Stateful</a:t>
            </a:r>
            <a:r>
              <a:rPr lang="en-US" dirty="0" smtClean="0"/>
              <a:t> DHCPv6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4056" y="0"/>
            <a:ext cx="8364128" cy="6858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084056" y="1504260"/>
            <a:ext cx="8731495" cy="158741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3522476" y="3911558"/>
            <a:ext cx="28704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Client IPv6 Address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3084056" y="2887578"/>
            <a:ext cx="8731495" cy="2328206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7" name="Rectangle 6"/>
          <p:cNvSpPr/>
          <p:nvPr/>
        </p:nvSpPr>
        <p:spPr>
          <a:xfrm>
            <a:off x="2875738" y="5215785"/>
            <a:ext cx="8731495" cy="164221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9" name="Rectangle 8"/>
          <p:cNvSpPr/>
          <p:nvPr/>
        </p:nvSpPr>
        <p:spPr>
          <a:xfrm>
            <a:off x="5714575" y="6304295"/>
            <a:ext cx="3666991" cy="332601"/>
          </a:xfrm>
          <a:prstGeom prst="rect">
            <a:avLst/>
          </a:prstGeom>
          <a:solidFill>
            <a:srgbClr val="0096D6">
              <a:alpha val="16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6190" y="2546350"/>
            <a:ext cx="11673518" cy="136520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731909" y="1608717"/>
            <a:ext cx="65467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smtClean="0">
                <a:solidFill>
                  <a:srgbClr val="FF0000"/>
                </a:solidFill>
              </a:rPr>
              <a:t>?</a:t>
            </a:r>
            <a:endParaRPr lang="en-US" sz="6000" b="1" dirty="0">
              <a:solidFill>
                <a:srgbClr val="FF0000"/>
              </a:solidFill>
            </a:endParaRPr>
          </a:p>
        </p:txBody>
      </p:sp>
      <p:sp>
        <p:nvSpPr>
          <p:cNvPr id="14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5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6776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 animBg="1"/>
      <p:bldP spid="7" grpId="0" animBg="1"/>
      <p:bldP spid="9" grpId="0" animBg="1"/>
      <p:bldP spid="13" grpId="0"/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810306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407245" y="1723858"/>
            <a:ext cx="10781580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)# 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unicast-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routing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)#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dhcp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pool IPV6-STATEFUL-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830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address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prefix 2607:F380:80F:F830:1AB::/80 lifetime infinite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infinite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config-dhcpv6)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dns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-server 2607:F380:80F:F425::252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dns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-server 2607:F380:80F:F425::253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domain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-name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cis.cabrillo.edu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endParaRPr lang="en-US" sz="2000" dirty="0" smtClean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interface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GigabitEthernet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 0/1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ip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address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172.20.0.1 255.255.0.0</a:t>
            </a:r>
            <a:endParaRPr lang="en-US" sz="20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address FE80::F830:1 link-local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address 2607:F380:80F:F830::1/64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nd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 managed-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-flag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-if)#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dhcp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server IPV6-STATEFUL-830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80F:F830::/64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4265696" y="6447917"/>
            <a:ext cx="5258596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826056" y="2090666"/>
            <a:ext cx="5079622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1" name="Rectangle 10"/>
          <p:cNvSpPr/>
          <p:nvPr/>
        </p:nvSpPr>
        <p:spPr>
          <a:xfrm>
            <a:off x="4250578" y="6009490"/>
            <a:ext cx="5079622" cy="377955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2" name="Rectangle 11"/>
          <p:cNvSpPr/>
          <p:nvPr/>
        </p:nvSpPr>
        <p:spPr>
          <a:xfrm>
            <a:off x="3795821" y="1723858"/>
            <a:ext cx="3610523" cy="377955"/>
          </a:xfrm>
          <a:prstGeom prst="rect">
            <a:avLst/>
          </a:prstGeom>
          <a:solidFill>
            <a:srgbClr val="FFFF00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3" name="Curved Right Arrow 12"/>
          <p:cNvSpPr/>
          <p:nvPr/>
        </p:nvSpPr>
        <p:spPr>
          <a:xfrm rot="21067919">
            <a:off x="2744916" y="1902782"/>
            <a:ext cx="1392070" cy="4760683"/>
          </a:xfrm>
          <a:prstGeom prst="curvedRightArrow">
            <a:avLst/>
          </a:prstGeom>
          <a:solidFill>
            <a:srgbClr val="FFFF00">
              <a:alpha val="46000"/>
            </a:srgbClr>
          </a:solidFill>
          <a:ln>
            <a:solidFill>
              <a:schemeClr val="accent5">
                <a:lumMod val="75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4" name="Curved Left Arrow 13"/>
          <p:cNvSpPr/>
          <p:nvPr/>
        </p:nvSpPr>
        <p:spPr>
          <a:xfrm rot="21104323" flipV="1">
            <a:off x="9203050" y="2081814"/>
            <a:ext cx="952429" cy="4696782"/>
          </a:xfrm>
          <a:prstGeom prst="curvedLeftArrow">
            <a:avLst/>
          </a:prstGeom>
          <a:solidFill>
            <a:srgbClr val="0096D6">
              <a:alpha val="4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660979" y="-14869"/>
            <a:ext cx="3129410" cy="46767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Router Advertisement M=1</a:t>
            </a:r>
          </a:p>
        </p:txBody>
      </p:sp>
      <p:sp>
        <p:nvSpPr>
          <p:cNvPr id="17" name="Right Arrow 16"/>
          <p:cNvSpPr/>
          <p:nvPr/>
        </p:nvSpPr>
        <p:spPr>
          <a:xfrm flipH="1">
            <a:off x="3660979" y="754461"/>
            <a:ext cx="3129410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Solicit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189889" y="1222134"/>
            <a:ext cx="3110629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Advertise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07245" y="2468621"/>
            <a:ext cx="10006786" cy="1809834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0" name="Rectangular Callout 19"/>
          <p:cNvSpPr/>
          <p:nvPr/>
        </p:nvSpPr>
        <p:spPr>
          <a:xfrm>
            <a:off x="8870557" y="-14869"/>
            <a:ext cx="3318268" cy="1704676"/>
          </a:xfrm>
          <a:prstGeom prst="wedgeRectCallout">
            <a:avLst>
              <a:gd name="adj1" fmla="val -65208"/>
              <a:gd name="adj2" fmla="val 7161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/>
              <a:t>The router’s Router Advertisement tells me it can’t help me and I need to communicate with a </a:t>
            </a:r>
            <a:r>
              <a:rPr lang="en-US" sz="1800" dirty="0" err="1" smtClean="0"/>
              <a:t>stateful</a:t>
            </a:r>
            <a:r>
              <a:rPr lang="en-US" sz="1800" dirty="0" smtClean="0"/>
              <a:t> DHCPv6 server…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G0/1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8185" y="317447"/>
            <a:ext cx="483774" cy="5632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</a:rPr>
              <a:t>S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T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A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T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E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F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U</a:t>
            </a:r>
          </a:p>
          <a:p>
            <a:r>
              <a:rPr lang="en-US" b="1" dirty="0">
                <a:solidFill>
                  <a:srgbClr val="A76BCE"/>
                </a:solidFill>
              </a:rPr>
              <a:t>L</a:t>
            </a:r>
            <a:r>
              <a:rPr lang="en-US" b="1" dirty="0" smtClean="0">
                <a:solidFill>
                  <a:srgbClr val="A76BCE"/>
                </a:solidFill>
              </a:rPr>
              <a:t> </a:t>
            </a:r>
          </a:p>
          <a:p>
            <a:endParaRPr lang="en-US" b="1" dirty="0">
              <a:solidFill>
                <a:srgbClr val="A76BCE"/>
              </a:solidFill>
            </a:endParaRPr>
          </a:p>
          <a:p>
            <a:r>
              <a:rPr lang="en-US" b="1" dirty="0" smtClean="0">
                <a:solidFill>
                  <a:srgbClr val="A76BCE"/>
                </a:solidFill>
              </a:rPr>
              <a:t>D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H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C</a:t>
            </a:r>
          </a:p>
          <a:p>
            <a:r>
              <a:rPr lang="en-US" b="1" dirty="0" smtClean="0">
                <a:solidFill>
                  <a:srgbClr val="A76BCE"/>
                </a:solidFill>
              </a:rPr>
              <a:t>P</a:t>
            </a:r>
          </a:p>
          <a:p>
            <a:r>
              <a:rPr lang="en-US" b="1" dirty="0">
                <a:solidFill>
                  <a:srgbClr val="A76BCE"/>
                </a:solidFill>
              </a:rPr>
              <a:t>v</a:t>
            </a:r>
            <a:endParaRPr lang="en-US" b="1" dirty="0" smtClean="0">
              <a:solidFill>
                <a:srgbClr val="A76BCE"/>
              </a:solidFill>
            </a:endParaRPr>
          </a:p>
          <a:p>
            <a:r>
              <a:rPr lang="en-US" b="1" dirty="0" smtClean="0">
                <a:solidFill>
                  <a:srgbClr val="A76BCE"/>
                </a:solidFill>
              </a:rPr>
              <a:t>6</a:t>
            </a:r>
            <a:endParaRPr lang="en-US" b="1" dirty="0">
              <a:solidFill>
                <a:srgbClr val="A76BCE"/>
              </a:solidFill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866533" y="2468621"/>
            <a:ext cx="6547498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3" name="Rectangular Callout 22"/>
          <p:cNvSpPr/>
          <p:nvPr/>
        </p:nvSpPr>
        <p:spPr>
          <a:xfrm>
            <a:off x="8905678" y="1678504"/>
            <a:ext cx="3318268" cy="670282"/>
          </a:xfrm>
          <a:prstGeom prst="wedgeRectCallout">
            <a:avLst>
              <a:gd name="adj1" fmla="val -61563"/>
              <a:gd name="adj2" fmla="val -69526"/>
            </a:avLst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800" dirty="0" smtClean="0"/>
              <a:t>Now I have everything I need!</a:t>
            </a:r>
          </a:p>
        </p:txBody>
      </p:sp>
      <p:sp>
        <p:nvSpPr>
          <p:cNvPr id="26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7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003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2" grpId="0" animBg="1"/>
      <p:bldP spid="23" grpId="0" animBg="1"/>
      <p:bldP spid="2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810306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80F:F830::/64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3660979" y="-14869"/>
            <a:ext cx="3129410" cy="46767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Router Advertisement M=1</a:t>
            </a:r>
          </a:p>
        </p:txBody>
      </p:sp>
      <p:sp>
        <p:nvSpPr>
          <p:cNvPr id="17" name="Right Arrow 16"/>
          <p:cNvSpPr/>
          <p:nvPr/>
        </p:nvSpPr>
        <p:spPr>
          <a:xfrm flipH="1">
            <a:off x="3660979" y="754461"/>
            <a:ext cx="3129410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Solicit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189889" y="1222134"/>
            <a:ext cx="3110629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Advertise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360211" y="2298980"/>
            <a:ext cx="10828614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sz="3600" b="1" dirty="0" smtClean="0">
                <a:solidFill>
                  <a:srgbClr val="000000"/>
                </a:solidFill>
                <a:latin typeface="Courier"/>
                <a:cs typeface="Courier"/>
              </a:rPr>
              <a:t>80F:</a:t>
            </a: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</a:t>
            </a:r>
            <a:r>
              <a:rPr lang="en-US" sz="3600" dirty="0" smtClean="0">
                <a:solidFill>
                  <a:schemeClr val="accent3">
                    <a:lumMod val="90000"/>
                  </a:schemeClr>
                </a:solidFill>
                <a:latin typeface="Courier"/>
                <a:cs typeface="Courier"/>
              </a:rPr>
              <a:t>:</a:t>
            </a:r>
            <a:r>
              <a:rPr lang="en-US" sz="3600" dirty="0">
                <a:solidFill>
                  <a:schemeClr val="accent3">
                    <a:lumMod val="90000"/>
                  </a:schemeClr>
                </a:solidFill>
                <a:latin typeface="Courier"/>
                <a:cs typeface="Courier"/>
              </a:rPr>
              <a:t>:</a:t>
            </a:r>
            <a:r>
              <a:rPr lang="en-US" sz="3600" dirty="0" smtClean="0">
                <a:solidFill>
                  <a:srgbClr val="000000"/>
                </a:solidFill>
                <a:latin typeface="Courier"/>
                <a:cs typeface="Courier"/>
              </a:rPr>
              <a:t>/64</a:t>
            </a:r>
            <a:endParaRPr lang="en-US" sz="36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</a:t>
            </a:r>
            <a:r>
              <a:rPr lang="en-US" sz="3600" dirty="0" smtClean="0">
                <a:solidFill>
                  <a:srgbClr val="88D2EA"/>
                </a:solidFill>
                <a:latin typeface="Courier"/>
                <a:cs typeface="Courier"/>
              </a:rPr>
              <a:t>:0:0:0:1</a:t>
            </a: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</a:t>
            </a:r>
            <a:r>
              <a:rPr lang="en-US" sz="3600" dirty="0" smtClean="0">
                <a:solidFill>
                  <a:srgbClr val="88D2EA"/>
                </a:solidFill>
                <a:latin typeface="Courier"/>
                <a:cs typeface="Courier"/>
              </a:rPr>
              <a:t>:FFFF:FFFF:FFFF:FFFF</a:t>
            </a:r>
            <a:endParaRPr lang="en-US" sz="3600" dirty="0">
              <a:solidFill>
                <a:srgbClr val="88D2EA"/>
              </a:solidFill>
              <a:latin typeface="Courier"/>
              <a:cs typeface="Courier"/>
            </a:endParaRPr>
          </a:p>
          <a:p>
            <a:endParaRPr lang="en-US" sz="3600" b="1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3600" b="1" dirty="0" smtClean="0">
                <a:solidFill>
                  <a:srgbClr val="000000"/>
                </a:solidFill>
                <a:latin typeface="Courier"/>
                <a:cs typeface="Courier"/>
              </a:rPr>
              <a:t>2607</a:t>
            </a:r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</a:t>
            </a: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:</a:t>
            </a:r>
            <a:r>
              <a:rPr lang="en-US" sz="36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1AB</a:t>
            </a:r>
            <a:r>
              <a:rPr lang="en-US" sz="3600" dirty="0">
                <a:solidFill>
                  <a:srgbClr val="88D2EA"/>
                </a:solidFill>
                <a:latin typeface="Courier"/>
                <a:cs typeface="Courier"/>
              </a:rPr>
              <a:t>::</a:t>
            </a:r>
            <a:r>
              <a:rPr lang="en-US" sz="3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3600" dirty="0" smtClean="0">
                <a:solidFill>
                  <a:srgbClr val="000000"/>
                </a:solidFill>
                <a:latin typeface="Courier"/>
                <a:cs typeface="Courier"/>
              </a:rPr>
              <a:t>80</a:t>
            </a: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rgbClr val="4DCAFF"/>
                </a:solidFill>
                <a:latin typeface="Courier"/>
                <a:cs typeface="Courier"/>
              </a:rPr>
              <a:t>1AB</a:t>
            </a:r>
            <a:r>
              <a:rPr lang="en-US" sz="3600" dirty="0" smtClean="0">
                <a:solidFill>
                  <a:srgbClr val="88D2EA"/>
                </a:solidFill>
                <a:latin typeface="Courier"/>
                <a:cs typeface="Courier"/>
              </a:rPr>
              <a:t>:0:0:1</a:t>
            </a:r>
            <a:endParaRPr lang="en-US" sz="3600" dirty="0">
              <a:solidFill>
                <a:srgbClr val="88D2EA"/>
              </a:solidFill>
              <a:latin typeface="Courier"/>
              <a:cs typeface="Courier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rgbClr val="4DCAFF"/>
                </a:solidFill>
                <a:latin typeface="Courier"/>
                <a:cs typeface="Courier"/>
              </a:rPr>
              <a:t>1AB</a:t>
            </a:r>
            <a:r>
              <a:rPr lang="en-US" sz="3600" dirty="0">
                <a:solidFill>
                  <a:srgbClr val="88D2EA"/>
                </a:solidFill>
                <a:latin typeface="Courier"/>
                <a:cs typeface="Courier"/>
              </a:rPr>
              <a:t>:0:0</a:t>
            </a:r>
            <a:r>
              <a:rPr lang="en-US" sz="3600" dirty="0" smtClean="0">
                <a:solidFill>
                  <a:srgbClr val="88D2EA"/>
                </a:solidFill>
                <a:latin typeface="Courier"/>
                <a:cs typeface="Courier"/>
              </a:rPr>
              <a:t>:2</a:t>
            </a:r>
            <a:endParaRPr lang="en-US" sz="3600" dirty="0">
              <a:solidFill>
                <a:srgbClr val="88D2EA"/>
              </a:solidFill>
              <a:latin typeface="Courier"/>
              <a:cs typeface="Courier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rgbClr val="4DCAFF"/>
                </a:solidFill>
                <a:latin typeface="Courier"/>
                <a:cs typeface="Courier"/>
              </a:rPr>
              <a:t>1AB</a:t>
            </a:r>
            <a:r>
              <a:rPr lang="en-US" sz="3600" dirty="0">
                <a:solidFill>
                  <a:srgbClr val="88D2EA"/>
                </a:solidFill>
                <a:latin typeface="Courier"/>
                <a:cs typeface="Courier"/>
              </a:rPr>
              <a:t>:0:0</a:t>
            </a:r>
            <a:r>
              <a:rPr lang="en-US" sz="3600" dirty="0" smtClean="0">
                <a:solidFill>
                  <a:srgbClr val="88D2EA"/>
                </a:solidFill>
                <a:latin typeface="Courier"/>
                <a:cs typeface="Courier"/>
              </a:rPr>
              <a:t>:3  . . .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342281" y="3898064"/>
            <a:ext cx="612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/64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46545" y="3898064"/>
            <a:ext cx="612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/80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1390846" y="4314374"/>
            <a:ext cx="5095817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90846" y="4081918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513461" y="4088819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486663" y="4117837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720824" y="4762230"/>
            <a:ext cx="203419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Reserved for  DHCPv6 allocated addresses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9465040" y="2315316"/>
            <a:ext cx="203419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Available addresses for this network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965329" y="1541802"/>
            <a:ext cx="51714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2607:F380:80F:F830:1AB::/80</a:t>
            </a:r>
            <a:endParaRPr lang="en-US" dirty="0"/>
          </a:p>
        </p:txBody>
      </p:sp>
      <p:cxnSp>
        <p:nvCxnSpPr>
          <p:cNvPr id="22" name="Straight Connector 21"/>
          <p:cNvCxnSpPr/>
          <p:nvPr/>
        </p:nvCxnSpPr>
        <p:spPr>
          <a:xfrm>
            <a:off x="6486663" y="4329494"/>
            <a:ext cx="998551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8448295" y="874415"/>
            <a:ext cx="35091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solidFill>
                  <a:srgbClr val="000000"/>
                </a:solidFill>
                <a:latin typeface="Courier"/>
                <a:cs typeface="Courier"/>
              </a:rPr>
              <a:t>2607:F380:80F:F830:1AB:</a:t>
            </a:r>
            <a:r>
              <a:rPr lang="en-US" sz="1800" b="1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18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G0/1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32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33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00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1" grpId="0"/>
      <p:bldP spid="9" grpId="0"/>
      <p:bldP spid="7" grpId="0"/>
      <p:bldP spid="27" grpId="0"/>
      <p:bldP spid="3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810306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8" y="710805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1407245" y="1723858"/>
            <a:ext cx="10781580" cy="1450967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Router(</a:t>
            </a:r>
            <a:r>
              <a:rPr lang="en-US" sz="2000" dirty="0" err="1" smtClean="0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)# ipv6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unicast-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routing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Router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(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config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)#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sz="2000" dirty="0" err="1">
                <a:solidFill>
                  <a:srgbClr val="000000"/>
                </a:solidFill>
                <a:latin typeface="Courier"/>
                <a:cs typeface="Courier"/>
              </a:rPr>
              <a:t>dhcp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 pool IPV6-STATEFUL-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830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Router(config-dhcpv6)#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address </a:t>
            </a:r>
            <a:r>
              <a:rPr lang="en-US" sz="2000" dirty="0">
                <a:solidFill>
                  <a:srgbClr val="000000"/>
                </a:solidFill>
                <a:latin typeface="Courier"/>
                <a:cs typeface="Courier"/>
              </a:rPr>
              <a:t>prefix 2607:F380:80F:F830:1AB::/80 lifetime infinite </a:t>
            </a:r>
            <a:r>
              <a:rPr lang="en-US" sz="2000" dirty="0" smtClean="0">
                <a:solidFill>
                  <a:srgbClr val="000000"/>
                </a:solidFill>
                <a:latin typeface="Courier"/>
                <a:cs typeface="Courier"/>
              </a:rPr>
              <a:t>infinite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80F:F830::/64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45403" y="2468621"/>
            <a:ext cx="6468628" cy="377955"/>
          </a:xfrm>
          <a:prstGeom prst="rect">
            <a:avLst/>
          </a:prstGeom>
          <a:solidFill>
            <a:srgbClr val="0096D6">
              <a:alpha val="27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5" name="Right Arrow 14"/>
          <p:cNvSpPr/>
          <p:nvPr/>
        </p:nvSpPr>
        <p:spPr>
          <a:xfrm>
            <a:off x="3660979" y="-14869"/>
            <a:ext cx="3129410" cy="46767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Router Advertisement M=1</a:t>
            </a:r>
          </a:p>
        </p:txBody>
      </p:sp>
      <p:sp>
        <p:nvSpPr>
          <p:cNvPr id="17" name="Right Arrow 16"/>
          <p:cNvSpPr/>
          <p:nvPr/>
        </p:nvSpPr>
        <p:spPr>
          <a:xfrm flipH="1">
            <a:off x="3660979" y="754461"/>
            <a:ext cx="3129410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Solicit</a:t>
            </a:r>
          </a:p>
        </p:txBody>
      </p:sp>
      <p:sp>
        <p:nvSpPr>
          <p:cNvPr id="18" name="Right Arrow 17"/>
          <p:cNvSpPr/>
          <p:nvPr/>
        </p:nvSpPr>
        <p:spPr>
          <a:xfrm>
            <a:off x="4189889" y="1222134"/>
            <a:ext cx="3110629" cy="467673"/>
          </a:xfrm>
          <a:prstGeom prst="rightArrow">
            <a:avLst/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solidFill>
                  <a:srgbClr val="010000"/>
                </a:solidFill>
              </a:rPr>
              <a:t>DHCPv6 Advertise</a:t>
            </a:r>
          </a:p>
        </p:txBody>
      </p:sp>
      <p:sp>
        <p:nvSpPr>
          <p:cNvPr id="19" name="Rectangle 18"/>
          <p:cNvSpPr/>
          <p:nvPr/>
        </p:nvSpPr>
        <p:spPr>
          <a:xfrm>
            <a:off x="1407245" y="2468621"/>
            <a:ext cx="10006786" cy="706204"/>
          </a:xfrm>
          <a:prstGeom prst="rect">
            <a:avLst/>
          </a:prstGeom>
          <a:noFill/>
          <a:ln>
            <a:solidFill>
              <a:schemeClr val="tx1">
                <a:lumMod val="75000"/>
              </a:schemeClr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6" name="TextBox 15"/>
          <p:cNvSpPr txBox="1"/>
          <p:nvPr/>
        </p:nvSpPr>
        <p:spPr>
          <a:xfrm>
            <a:off x="1314856" y="4556263"/>
            <a:ext cx="1044016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</a:t>
            </a:r>
            <a:r>
              <a:rPr lang="en-US" sz="3600" b="1" dirty="0" smtClean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:</a:t>
            </a:r>
            <a:r>
              <a:rPr 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1AB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::</a:t>
            </a:r>
            <a:r>
              <a:rPr lang="en-US" sz="3600" dirty="0">
                <a:solidFill>
                  <a:srgbClr val="000000"/>
                </a:solidFill>
                <a:latin typeface="Courier"/>
                <a:cs typeface="Courier"/>
              </a:rPr>
              <a:t>/</a:t>
            </a:r>
            <a:r>
              <a:rPr lang="en-US" sz="3600" dirty="0" smtClean="0">
                <a:solidFill>
                  <a:srgbClr val="000000"/>
                </a:solidFill>
                <a:latin typeface="Courier"/>
                <a:cs typeface="Courier"/>
              </a:rPr>
              <a:t>80</a:t>
            </a: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1AB</a:t>
            </a:r>
            <a:r>
              <a:rPr 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:0:0:1</a:t>
            </a:r>
            <a:endParaRPr lang="en-US" sz="36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1AB:0:0</a:t>
            </a:r>
            <a:r>
              <a:rPr 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:2</a:t>
            </a:r>
            <a:endParaRPr lang="en-US" sz="3600" dirty="0">
              <a:solidFill>
                <a:srgbClr val="000000"/>
              </a:solidFill>
              <a:latin typeface="Courier"/>
              <a:cs typeface="Courier"/>
            </a:endParaRPr>
          </a:p>
          <a:p>
            <a:r>
              <a:rPr lang="en-US" sz="3600" b="1" dirty="0">
                <a:solidFill>
                  <a:srgbClr val="000000"/>
                </a:solidFill>
                <a:latin typeface="Courier"/>
                <a:cs typeface="Courier"/>
              </a:rPr>
              <a:t>2607:F380:80F:</a:t>
            </a:r>
            <a:r>
              <a:rPr lang="en-US" sz="3600" b="1" dirty="0">
                <a:solidFill>
                  <a:schemeClr val="accent6">
                    <a:lumMod val="60000"/>
                    <a:lumOff val="40000"/>
                  </a:schemeClr>
                </a:solidFill>
                <a:latin typeface="Courier"/>
                <a:cs typeface="Courier"/>
              </a:rPr>
              <a:t>F830:</a:t>
            </a:r>
            <a:r>
              <a:rPr lang="en-US" sz="3600" dirty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1AB:0:0</a:t>
            </a:r>
            <a:r>
              <a:rPr lang="en-US" sz="3600" dirty="0" smtClean="0">
                <a:solidFill>
                  <a:schemeClr val="accent6">
                    <a:lumMod val="40000"/>
                    <a:lumOff val="60000"/>
                  </a:schemeClr>
                </a:solidFill>
                <a:latin typeface="Courier"/>
                <a:cs typeface="Courier"/>
              </a:rPr>
              <a:t>:3  . . .</a:t>
            </a:r>
            <a:r>
              <a:rPr lang="en-US" sz="3600" dirty="0" smtClean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endParaRPr lang="en-US" sz="3600" dirty="0"/>
          </a:p>
        </p:txBody>
      </p:sp>
      <p:sp>
        <p:nvSpPr>
          <p:cNvPr id="20" name="TextBox 19"/>
          <p:cNvSpPr txBox="1"/>
          <p:nvPr/>
        </p:nvSpPr>
        <p:spPr>
          <a:xfrm>
            <a:off x="3342281" y="4064362"/>
            <a:ext cx="612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/64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6646545" y="4064362"/>
            <a:ext cx="612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/80</a:t>
            </a:r>
            <a:endParaRPr lang="en-US" dirty="0"/>
          </a:p>
        </p:txBody>
      </p:sp>
      <p:cxnSp>
        <p:nvCxnSpPr>
          <p:cNvPr id="23" name="Straight Connector 22"/>
          <p:cNvCxnSpPr/>
          <p:nvPr/>
        </p:nvCxnSpPr>
        <p:spPr>
          <a:xfrm>
            <a:off x="1390846" y="4480672"/>
            <a:ext cx="6107497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1390846" y="4248216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7513461" y="4255117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6486663" y="4284135"/>
            <a:ext cx="0" cy="48378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G0/1</a:t>
            </a:r>
            <a:endParaRPr lang="en-US" sz="1800" dirty="0">
              <a:solidFill>
                <a:srgbClr val="010000"/>
              </a:solidFill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03981" y="3174825"/>
            <a:ext cx="7671100" cy="897129"/>
          </a:xfrm>
          <a:prstGeom prst="rect">
            <a:avLst/>
          </a:prstGeom>
        </p:spPr>
      </p:pic>
      <p:sp>
        <p:nvSpPr>
          <p:cNvPr id="30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31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09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749834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49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7" y="710805"/>
            <a:ext cx="2533580" cy="830958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err="1" smtClean="0">
                <a:solidFill>
                  <a:srgbClr val="A76BCE"/>
                </a:solidFill>
                <a:latin typeface="Arial"/>
                <a:cs typeface="Arial"/>
              </a:rPr>
              <a:t>Stateful</a:t>
            </a:r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 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08184" y="1723858"/>
            <a:ext cx="11780641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C:\Users\Student&gt;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ipconfig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/all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Windows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IP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Configuration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Ethernet adapter Local Area Connection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: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   Description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. . . . . . . . . . . : Intel(R) 82566DM-2 Gigabit Network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Connection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   DHCP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Enabled. . . . . . .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No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</a:t>
            </a:r>
            <a:r>
              <a:rPr lang="en-US" sz="1800" dirty="0" err="1">
                <a:solidFill>
                  <a:srgbClr val="000000"/>
                </a:solidFill>
                <a:latin typeface="Courier"/>
                <a:cs typeface="Courier"/>
              </a:rPr>
              <a:t>Autoconfiguration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Enabled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Yes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IPv6 Address. . . . . . . . . . . : 2607:f380:80f:f830:1ab:2de8:cfd8: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5e21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Lease Obtained. . . . . . . . . . : Thursday, September 26, 2013 10:17:12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AM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Lease Expires . . . . . . . . . . : Sunday, November 02, 2149 4:45:31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PM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Default Gateway . . . . . . . . . : fe80::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f830: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1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   </a:t>
            </a: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IPv4 Address. . . . . . . . . . . : 192.168.1.10(Preferred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)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Subnet Mask . . . . . . . . . . . :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255.255.255.0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DNS Servers . . . . . . . . . . . : 2607:f380:80f:f425::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252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                                    2607:f380:80f:f425::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253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sz="1800" dirty="0">
                <a:solidFill>
                  <a:srgbClr val="000000"/>
                </a:solidFill>
                <a:latin typeface="Courier"/>
                <a:cs typeface="Courier"/>
              </a:rPr>
              <a:t>   Connection-specific DNS Suffix Search List </a:t>
            </a:r>
            <a:r>
              <a:rPr lang="en-US" sz="1800" dirty="0" smtClean="0">
                <a:solidFill>
                  <a:srgbClr val="000000"/>
                </a:solidFill>
                <a:latin typeface="Courier"/>
                <a:cs typeface="Courier"/>
              </a:rPr>
              <a:t>: </a:t>
            </a:r>
            <a:r>
              <a:rPr lang="en-US" sz="1800" dirty="0" err="1" smtClean="0">
                <a:solidFill>
                  <a:srgbClr val="000000"/>
                </a:solidFill>
                <a:latin typeface="Courier"/>
                <a:cs typeface="Courier"/>
              </a:rPr>
              <a:t>cis.cabrillo.edu</a:t>
            </a:r>
            <a:endParaRPr lang="en-US" sz="1800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2607:F380:80F:F828: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757118" y="5670548"/>
            <a:ext cx="8631112" cy="1015662"/>
          </a:xfrm>
          <a:prstGeom prst="rect">
            <a:avLst/>
          </a:prstGeom>
          <a:solidFill>
            <a:schemeClr val="accent6">
              <a:lumMod val="40000"/>
              <a:lumOff val="60000"/>
              <a:alpha val="23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7737778" y="4580926"/>
            <a:ext cx="31470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Router Advertisement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467991" y="5713059"/>
            <a:ext cx="22870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mtClean="0">
                <a:solidFill>
                  <a:srgbClr val="A76BCE"/>
                </a:solidFill>
              </a:rPr>
              <a:t>Stateful </a:t>
            </a:r>
            <a:r>
              <a:rPr lang="en-US" dirty="0" smtClean="0">
                <a:solidFill>
                  <a:srgbClr val="A76BCE"/>
                </a:solidFill>
              </a:rPr>
              <a:t>DHCPv6</a:t>
            </a:r>
            <a:endParaRPr lang="en-US" dirty="0">
              <a:solidFill>
                <a:srgbClr val="A76BC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57118" y="4657627"/>
            <a:ext cx="6877287" cy="362837"/>
          </a:xfrm>
          <a:prstGeom prst="rect">
            <a:avLst/>
          </a:prstGeom>
          <a:solidFill>
            <a:srgbClr val="0096D6">
              <a:alpha val="2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4" name="Rectangle 13"/>
          <p:cNvSpPr/>
          <p:nvPr/>
        </p:nvSpPr>
        <p:spPr>
          <a:xfrm>
            <a:off x="757118" y="3764435"/>
            <a:ext cx="10233612" cy="368014"/>
          </a:xfrm>
          <a:prstGeom prst="rect">
            <a:avLst/>
          </a:prstGeom>
          <a:solidFill>
            <a:schemeClr val="accent6">
              <a:lumMod val="40000"/>
              <a:lumOff val="60000"/>
              <a:alpha val="23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15" name="TextBox 14"/>
          <p:cNvSpPr txBox="1"/>
          <p:nvPr/>
        </p:nvSpPr>
        <p:spPr>
          <a:xfrm>
            <a:off x="7910065" y="881060"/>
            <a:ext cx="427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>
                <a:solidFill>
                  <a:srgbClr val="000000"/>
                </a:solidFill>
                <a:latin typeface="Courier"/>
                <a:cs typeface="Courier"/>
              </a:rPr>
              <a:t>2607:f380:80f:f830:1ab:2de8:cfd8:5e21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G0/1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0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1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5729580" y="3764435"/>
            <a:ext cx="3189993" cy="317482"/>
          </a:xfrm>
          <a:prstGeom prst="rect">
            <a:avLst/>
          </a:prstGeom>
          <a:noFill/>
          <a:ln>
            <a:solidFill>
              <a:srgbClr val="FF0000"/>
            </a:solidFill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3" name="TextBox 22"/>
          <p:cNvSpPr txBox="1"/>
          <p:nvPr/>
        </p:nvSpPr>
        <p:spPr>
          <a:xfrm>
            <a:off x="7300517" y="3091621"/>
            <a:ext cx="47776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 smtClean="0"/>
              <a:t>Rest of Interface ID is assigned by the router </a:t>
            </a:r>
          </a:p>
          <a:p>
            <a:r>
              <a:rPr lang="en-US" sz="1800" b="1" dirty="0" smtClean="0">
                <a:solidFill>
                  <a:srgbClr val="010000"/>
                </a:solidFill>
                <a:latin typeface="Courier New"/>
                <a:cs typeface="Courier New"/>
              </a:rPr>
              <a:t>show ipv6 </a:t>
            </a:r>
            <a:r>
              <a:rPr lang="en-US" sz="1800" b="1" dirty="0" err="1" smtClean="0">
                <a:solidFill>
                  <a:srgbClr val="010000"/>
                </a:solidFill>
                <a:latin typeface="Courier New"/>
                <a:cs typeface="Courier New"/>
              </a:rPr>
              <a:t>dhcp</a:t>
            </a:r>
            <a:r>
              <a:rPr lang="en-US" sz="1800" b="1" dirty="0" smtClean="0">
                <a:solidFill>
                  <a:srgbClr val="010000"/>
                </a:solidFill>
                <a:latin typeface="Courier New"/>
                <a:cs typeface="Courier New"/>
              </a:rPr>
              <a:t> binding</a:t>
            </a:r>
          </a:p>
        </p:txBody>
      </p:sp>
    </p:spTree>
    <p:extLst>
      <p:ext uri="{BB962C8B-B14F-4D97-AF65-F5344CB8AC3E}">
        <p14:creationId xmlns:p14="http://schemas.microsoft.com/office/powerpoint/2010/main" val="49161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/>
      <p:bldP spid="12" grpId="0"/>
      <p:bldP spid="13" grpId="0" animBg="1"/>
      <p:bldP spid="14" grpId="0" animBg="1"/>
      <p:bldP spid="21" grpId="0" animBg="1"/>
      <p:bldP spid="22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IPv4 Dynamic Addresses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55688"/>
            <a:ext cx="5575300" cy="3429000"/>
          </a:xfrm>
          <a:prstGeom prst="rect">
            <a:avLst/>
          </a:prstGeom>
        </p:spPr>
      </p:pic>
      <p:pic>
        <p:nvPicPr>
          <p:cNvPr id="5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11348" y="1303337"/>
            <a:ext cx="1665799" cy="14668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6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9299" y="1186656"/>
            <a:ext cx="1175723" cy="156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59200"/>
            <a:ext cx="7493000" cy="30988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44689" y="725005"/>
            <a:ext cx="2044149" cy="461665"/>
          </a:xfrm>
          <a:prstGeom prst="rect">
            <a:avLst/>
          </a:prstGeom>
          <a:noFill/>
        </p:spPr>
        <p:txBody>
          <a:bodyPr wrap="none" lIns="91400" tIns="45701" rIns="91400" bIns="45701" rtlCol="0">
            <a:spAutoFit/>
          </a:bodyPr>
          <a:lstStyle/>
          <a:p>
            <a:r>
              <a:rPr lang="en-US" dirty="0" smtClean="0">
                <a:solidFill>
                  <a:srgbClr val="010000"/>
                </a:solidFill>
                <a:latin typeface="Arial"/>
                <a:cs typeface="Arial"/>
              </a:rPr>
              <a:t>DHCP Server</a:t>
            </a:r>
            <a:endParaRPr lang="en-US" dirty="0">
              <a:solidFill>
                <a:srgbClr val="010000"/>
              </a:solidFill>
              <a:latin typeface="Arial"/>
              <a:cs typeface="Arial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7890563" y="1486110"/>
            <a:ext cx="2094241" cy="634969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0" name="Right Arrow 9"/>
          <p:cNvSpPr/>
          <p:nvPr/>
        </p:nvSpPr>
        <p:spPr>
          <a:xfrm flipH="1">
            <a:off x="7850027" y="2452717"/>
            <a:ext cx="2134777" cy="634969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endParaRPr lang="en-US" dirty="0" smtClean="0"/>
          </a:p>
        </p:txBody>
      </p:sp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>
          <a:xfrm>
            <a:off x="8285094" y="3733800"/>
            <a:ext cx="3011488" cy="1208594"/>
          </a:xfrm>
        </p:spPr>
        <p:txBody>
          <a:bodyPr/>
          <a:lstStyle/>
          <a:p>
            <a:pPr>
              <a:buFont typeface="Wingdings" charset="0"/>
              <a:buChar char="§"/>
            </a:pPr>
            <a:r>
              <a:rPr lang="en-CA" sz="2400" dirty="0" smtClean="0">
                <a:latin typeface="Arial" charset="0"/>
              </a:rPr>
              <a:t>Client decides to use DHCPv4.</a:t>
            </a:r>
            <a:endParaRPr lang="en-CA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6139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2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ine 6"/>
          <p:cNvSpPr>
            <a:spLocks noChangeShapeType="1"/>
          </p:cNvSpPr>
          <p:nvPr/>
        </p:nvSpPr>
        <p:spPr bwMode="auto">
          <a:xfrm>
            <a:off x="2793634" y="317447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Line 7"/>
          <p:cNvSpPr>
            <a:spLocks noChangeShapeType="1"/>
          </p:cNvSpPr>
          <p:nvPr/>
        </p:nvSpPr>
        <p:spPr bwMode="auto">
          <a:xfrm>
            <a:off x="7498343" y="349209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80494" y="757409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5868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63377" y="710805"/>
            <a:ext cx="2533580" cy="830958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err="1" smtClean="0">
                <a:solidFill>
                  <a:srgbClr val="A76BCE"/>
                </a:solidFill>
                <a:latin typeface="Arial"/>
                <a:cs typeface="Arial"/>
              </a:rPr>
              <a:t>Stateful</a:t>
            </a:r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 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7" name="Content Placeholder 4"/>
          <p:cNvSpPr txBox="1">
            <a:spLocks/>
          </p:cNvSpPr>
          <p:nvPr/>
        </p:nvSpPr>
        <p:spPr>
          <a:xfrm>
            <a:off x="408184" y="1723858"/>
            <a:ext cx="11780641" cy="513414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vert="horz" lIns="91432" tIns="45716" rIns="91432" bIns="45716" rtlCol="0">
            <a:noAutofit/>
          </a:bodyPr>
          <a:lstStyle/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Router# </a:t>
            </a:r>
            <a:r>
              <a:rPr lang="en-US" b="1" dirty="0" smtClean="0">
                <a:solidFill>
                  <a:srgbClr val="000000"/>
                </a:solidFill>
                <a:latin typeface="Courier"/>
                <a:cs typeface="Courier"/>
              </a:rPr>
              <a:t>show </a:t>
            </a:r>
            <a:r>
              <a:rPr lang="en-US" b="1" dirty="0">
                <a:solidFill>
                  <a:srgbClr val="000000"/>
                </a:solidFill>
                <a:latin typeface="Courier"/>
                <a:cs typeface="Courier"/>
              </a:rPr>
              <a:t>ipv6 </a:t>
            </a:r>
            <a:r>
              <a:rPr lang="en-US" b="1" dirty="0" smtClean="0">
                <a:solidFill>
                  <a:srgbClr val="000000"/>
                </a:solidFill>
                <a:latin typeface="Courier"/>
                <a:cs typeface="Courier"/>
              </a:rPr>
              <a:t>interface g 0/1</a:t>
            </a:r>
            <a:endParaRPr lang="en-US" b="1" dirty="0">
              <a:solidFill>
                <a:srgbClr val="000000"/>
              </a:solidFill>
              <a:latin typeface="Courier"/>
              <a:cs typeface="Courier"/>
            </a:endParaRP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err="1" smtClean="0">
                <a:solidFill>
                  <a:srgbClr val="000000"/>
                </a:solidFill>
                <a:latin typeface="Courier"/>
                <a:cs typeface="Courier"/>
              </a:rPr>
              <a:t>GigabitEthernet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0/1 is 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up, line protocol is up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IPv6 is enabled, link-local address is FE80::F830:1 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Description: === Lab network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Global unicast address(</a:t>
            </a:r>
            <a:r>
              <a:rPr lang="en-US" dirty="0" err="1">
                <a:solidFill>
                  <a:srgbClr val="000000"/>
                </a:solidFill>
                <a:latin typeface="Courier"/>
                <a:cs typeface="Courier"/>
              </a:rPr>
              <a:t>es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):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   2607:F380:80F:F830::1, subnet is 2607:F380:80F:F830::/64 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   &lt;output omitted&gt;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 Hosts </a:t>
            </a:r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use DHCP to obtain routable addresses.</a:t>
            </a:r>
          </a:p>
          <a:p>
            <a:pPr marL="342871" indent="-342871">
              <a:spcBef>
                <a:spcPct val="20000"/>
              </a:spcBef>
              <a:defRPr/>
            </a:pP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Router#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67844" y="317447"/>
            <a:ext cx="4432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ourier"/>
                <a:cs typeface="Courier"/>
              </a:rPr>
              <a:t>2607:F380:80F:F828:</a:t>
            </a:r>
            <a:r>
              <a:rPr lang="en-US" dirty="0" smtClean="0">
                <a:solidFill>
                  <a:srgbClr val="000000"/>
                </a:solidFill>
                <a:latin typeface="Courier"/>
                <a:cs typeface="Courier"/>
              </a:rPr>
              <a:t>:/64</a:t>
            </a:r>
            <a:endParaRPr lang="en-US" dirty="0">
              <a:solidFill>
                <a:srgbClr val="000000"/>
              </a:solidFill>
              <a:latin typeface="Courier"/>
              <a:cs typeface="Courier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910065" y="881060"/>
            <a:ext cx="42787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400" b="1" dirty="0">
                <a:solidFill>
                  <a:srgbClr val="000000"/>
                </a:solidFill>
                <a:latin typeface="Courier"/>
                <a:cs typeface="Courier"/>
              </a:rPr>
              <a:t>2607:f380:80f:f830:1ab:2de8:cfd8:5e21</a:t>
            </a:r>
          </a:p>
        </p:txBody>
      </p:sp>
      <p:sp>
        <p:nvSpPr>
          <p:cNvPr id="17" name="Rectangle 16"/>
          <p:cNvSpPr/>
          <p:nvPr/>
        </p:nvSpPr>
        <p:spPr>
          <a:xfrm>
            <a:off x="757118" y="4839045"/>
            <a:ext cx="8298518" cy="362837"/>
          </a:xfrm>
          <a:prstGeom prst="rect">
            <a:avLst/>
          </a:prstGeom>
          <a:solidFill>
            <a:srgbClr val="0096D6">
              <a:alpha val="23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 smtClean="0"/>
          </a:p>
        </p:txBody>
      </p:sp>
      <p:sp>
        <p:nvSpPr>
          <p:cNvPr id="20" name="TextBox 19"/>
          <p:cNvSpPr txBox="1"/>
          <p:nvPr/>
        </p:nvSpPr>
        <p:spPr>
          <a:xfrm>
            <a:off x="2758836" y="-16657"/>
            <a:ext cx="6851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dirty="0" smtClean="0">
                <a:solidFill>
                  <a:srgbClr val="010000"/>
                </a:solidFill>
              </a:rPr>
              <a:t>G0/1</a:t>
            </a:r>
            <a:endParaRPr lang="en-US" sz="1800" dirty="0">
              <a:solidFill>
                <a:srgbClr val="010000"/>
              </a:solidFill>
            </a:endParaRPr>
          </a:p>
        </p:txBody>
      </p:sp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151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Can a host ignore the Router Advertisement?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6461" y="92041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2793634" y="1179173"/>
            <a:ext cx="8961388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Line 7"/>
          <p:cNvSpPr>
            <a:spLocks noChangeShapeType="1"/>
          </p:cNvSpPr>
          <p:nvPr/>
        </p:nvSpPr>
        <p:spPr bwMode="auto">
          <a:xfrm>
            <a:off x="8103063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85214" y="161913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11246394" y="121093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1572532"/>
            <a:ext cx="697429" cy="927581"/>
          </a:xfrm>
          <a:prstGeom prst="rect">
            <a:avLst/>
          </a:prstGeom>
          <a:noFill/>
        </p:spPr>
      </p:pic>
      <p:sp>
        <p:nvSpPr>
          <p:cNvPr id="10" name="Left-Right Arrow 9"/>
          <p:cNvSpPr/>
          <p:nvPr/>
        </p:nvSpPr>
        <p:spPr>
          <a:xfrm>
            <a:off x="8755296" y="1699045"/>
            <a:ext cx="1891573" cy="760551"/>
          </a:xfrm>
          <a:prstGeom prst="leftRightArrow">
            <a:avLst/>
          </a:prstGeom>
          <a:solidFill>
            <a:schemeClr val="accent6">
              <a:lumMod val="40000"/>
              <a:lumOff val="60000"/>
            </a:scheme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0" tIns="45701" rIns="91400" bIns="45701" spcCol="0" rtlCol="0" anchor="ctr"/>
          <a:lstStyle/>
          <a:p>
            <a:pPr algn="ctr"/>
            <a:r>
              <a:rPr lang="en-US" dirty="0" smtClean="0">
                <a:latin typeface="Arial"/>
                <a:cs typeface="Arial"/>
              </a:rPr>
              <a:t>DHCPv6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192" y="1619137"/>
            <a:ext cx="3909312" cy="5238867"/>
          </a:xfrm>
        </p:spPr>
        <p:txBody>
          <a:bodyPr>
            <a:normAutofit fontScale="92500"/>
          </a:bodyPr>
          <a:lstStyle/>
          <a:p>
            <a:r>
              <a:rPr lang="en-US" sz="2400" dirty="0"/>
              <a:t>DHCPv6 is similar to DHCPv4.</a:t>
            </a:r>
          </a:p>
          <a:p>
            <a:r>
              <a:rPr lang="en-US" sz="2400" dirty="0"/>
              <a:t>Host operating systems “may” include the option of ignoring the Router Advertisement from the router and only use the </a:t>
            </a:r>
            <a:r>
              <a:rPr lang="en-US" sz="2400" dirty="0" err="1"/>
              <a:t>stateful</a:t>
            </a:r>
            <a:r>
              <a:rPr lang="en-US" sz="2400" dirty="0"/>
              <a:t> services of a DHCPv6 server.</a:t>
            </a:r>
          </a:p>
          <a:p>
            <a:r>
              <a:rPr lang="en-US" sz="2400" b="1" dirty="0"/>
              <a:t>Note</a:t>
            </a:r>
            <a:r>
              <a:rPr lang="en-US" sz="2400" dirty="0"/>
              <a:t>: All addresses should be checked before use with </a:t>
            </a:r>
            <a:r>
              <a:rPr lang="en-US" sz="2400" b="1" dirty="0"/>
              <a:t>DAD (Duplicate Address Detection)</a:t>
            </a:r>
            <a:r>
              <a:rPr lang="en-US" sz="2400" dirty="0"/>
              <a:t>, similar to gratuitous ARP in IPv4.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41959" y="1572532"/>
            <a:ext cx="3238500" cy="13970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29895" y="3110431"/>
            <a:ext cx="5016500" cy="3517900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0464163" y="2590960"/>
            <a:ext cx="1688300" cy="830997"/>
          </a:xfrm>
          <a:prstGeom prst="rect">
            <a:avLst/>
          </a:prstGeom>
          <a:noFill/>
        </p:spPr>
        <p:txBody>
          <a:bodyPr wrap="square" lIns="91400" tIns="45701" rIns="91400" bIns="45701" rtlCol="0">
            <a:spAutoFit/>
          </a:bodyPr>
          <a:lstStyle/>
          <a:p>
            <a:r>
              <a:rPr lang="en-US" b="1" dirty="0" smtClean="0">
                <a:solidFill>
                  <a:srgbClr val="A76BCE"/>
                </a:solidFill>
                <a:latin typeface="Arial"/>
                <a:cs typeface="Arial"/>
              </a:rPr>
              <a:t>DHCPv6 Server</a:t>
            </a:r>
            <a:endParaRPr lang="en-US" b="1" dirty="0">
              <a:solidFill>
                <a:srgbClr val="A76BCE"/>
              </a:solidFill>
              <a:latin typeface="Arial"/>
              <a:cs typeface="Arial"/>
            </a:endParaRPr>
          </a:p>
        </p:txBody>
      </p:sp>
      <p:sp>
        <p:nvSpPr>
          <p:cNvPr id="19" name="&quot;No&quot; Symbol 18"/>
          <p:cNvSpPr/>
          <p:nvPr/>
        </p:nvSpPr>
        <p:spPr>
          <a:xfrm>
            <a:off x="4769480" y="1323977"/>
            <a:ext cx="2240767" cy="1904907"/>
          </a:xfrm>
          <a:prstGeom prst="noSmoking">
            <a:avLst/>
          </a:prstGeom>
          <a:solidFill>
            <a:srgbClr val="FF0000">
              <a:alpha val="20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04" tIns="45703" rIns="91404" bIns="45703" spcCol="0"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15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16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572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1133866"/>
          </a:xfrm>
        </p:spPr>
        <p:txBody>
          <a:bodyPr/>
          <a:lstStyle/>
          <a:p>
            <a:r>
              <a:rPr lang="en-US" dirty="0" smtClean="0"/>
              <a:t>Summarize: </a:t>
            </a:r>
            <a:br>
              <a:rPr lang="en-US" dirty="0" smtClean="0"/>
            </a:br>
            <a:r>
              <a:rPr lang="en-US" dirty="0" smtClean="0"/>
              <a:t>Router Solicitations and Router Advertisements</a:t>
            </a:r>
            <a:endParaRPr lang="en-US" dirty="0"/>
          </a:p>
        </p:txBody>
      </p:sp>
      <p:sp>
        <p:nvSpPr>
          <p:cNvPr id="7" name="Line 7"/>
          <p:cNvSpPr>
            <a:spLocks noChangeShapeType="1"/>
          </p:cNvSpPr>
          <p:nvPr/>
        </p:nvSpPr>
        <p:spPr bwMode="auto">
          <a:xfrm>
            <a:off x="9784915" y="1579271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Picture 34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167066" y="1987471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Line 7"/>
          <p:cNvSpPr>
            <a:spLocks noChangeShapeType="1"/>
          </p:cNvSpPr>
          <p:nvPr/>
        </p:nvSpPr>
        <p:spPr bwMode="auto">
          <a:xfrm>
            <a:off x="865864" y="1529612"/>
            <a:ext cx="10889160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505086" y="3456948"/>
            <a:ext cx="6753733" cy="2993397"/>
          </a:xfrm>
          <a:prstGeom prst="roundRect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r>
              <a:rPr lang="en-US" b="1" dirty="0" smtClean="0">
                <a:solidFill>
                  <a:srgbClr val="FF6600"/>
                </a:solidFill>
              </a:rPr>
              <a:t>Router Advertisement Message</a:t>
            </a:r>
          </a:p>
          <a:p>
            <a:r>
              <a:rPr lang="en-US" dirty="0" smtClean="0"/>
              <a:t>Here is one of three options:</a:t>
            </a:r>
          </a:p>
          <a:p>
            <a:pPr marL="457161" indent="-457161">
              <a:buAutoNum type="arabicPeriod"/>
            </a:pPr>
            <a:r>
              <a:rPr lang="en-US" dirty="0" smtClean="0"/>
              <a:t>I have everything you need.</a:t>
            </a:r>
            <a:endParaRPr lang="en-US" dirty="0"/>
          </a:p>
          <a:p>
            <a:pPr marL="457161" indent="-457161">
              <a:buAutoNum type="arabicPeriod"/>
            </a:pPr>
            <a:r>
              <a:rPr lang="en-US" dirty="0" smtClean="0"/>
              <a:t>I have mostly what you need, but you will need to contact a DHCPv6 server for other information like a DNS address.</a:t>
            </a:r>
          </a:p>
          <a:p>
            <a:pPr marL="457161" indent="-457161">
              <a:buAutoNum type="arabicPeriod"/>
            </a:pPr>
            <a:r>
              <a:rPr lang="en-US" dirty="0" smtClean="0"/>
              <a:t>I have nothing for you. Contact a DHCPv6 </a:t>
            </a:r>
            <a:r>
              <a:rPr lang="en-US" dirty="0" err="1" smtClean="0"/>
              <a:t>serverl</a:t>
            </a:r>
            <a:endParaRPr lang="en-US" dirty="0" smtClean="0"/>
          </a:p>
        </p:txBody>
      </p:sp>
      <p:sp>
        <p:nvSpPr>
          <p:cNvPr id="13" name="Right Arrow 12"/>
          <p:cNvSpPr/>
          <p:nvPr/>
        </p:nvSpPr>
        <p:spPr>
          <a:xfrm>
            <a:off x="7258817" y="4649406"/>
            <a:ext cx="2712285" cy="946396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pPr algn="ctr"/>
            <a:r>
              <a:rPr lang="en-US" sz="2000" dirty="0"/>
              <a:t>FF02::1</a:t>
            </a:r>
          </a:p>
          <a:p>
            <a:pPr algn="ctr"/>
            <a:r>
              <a:rPr lang="en-US" sz="2000" dirty="0"/>
              <a:t>All IPv6 Devices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954108" y="1926485"/>
            <a:ext cx="5212958" cy="1027435"/>
          </a:xfrm>
          <a:prstGeom prst="roundRect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r>
              <a:rPr lang="en-US" b="1" dirty="0" smtClean="0">
                <a:solidFill>
                  <a:srgbClr val="FF6600"/>
                </a:solidFill>
              </a:rPr>
              <a:t>Router Solicitation Message</a:t>
            </a:r>
          </a:p>
          <a:p>
            <a:r>
              <a:rPr lang="en-US" dirty="0" smtClean="0"/>
              <a:t>I need IPv6 address information.</a:t>
            </a:r>
          </a:p>
        </p:txBody>
      </p:sp>
      <p:sp>
        <p:nvSpPr>
          <p:cNvPr id="15" name="Right Arrow 14"/>
          <p:cNvSpPr/>
          <p:nvPr/>
        </p:nvSpPr>
        <p:spPr>
          <a:xfrm flipH="1">
            <a:off x="1343358" y="2010374"/>
            <a:ext cx="2610745" cy="1057887"/>
          </a:xfrm>
          <a:prstGeom prst="rightArrow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pPr algn="ctr"/>
            <a:r>
              <a:rPr lang="en-US" sz="2000" dirty="0"/>
              <a:t>FF02::2</a:t>
            </a:r>
          </a:p>
          <a:p>
            <a:pPr algn="ctr"/>
            <a:r>
              <a:rPr lang="en-US" sz="2000" dirty="0"/>
              <a:t>All IPv6 Routers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287254" y="2107910"/>
            <a:ext cx="783388" cy="461665"/>
          </a:xfrm>
          <a:prstGeom prst="rect">
            <a:avLst/>
          </a:prstGeom>
          <a:noFill/>
        </p:spPr>
        <p:txBody>
          <a:bodyPr wrap="none" lIns="91432" tIns="45717" rIns="91432" bIns="45717" rtlCol="0">
            <a:spAutoFit/>
          </a:bodyPr>
          <a:lstStyle/>
          <a:p>
            <a:r>
              <a:rPr lang="en-US" dirty="0" smtClean="0"/>
              <a:t>PC1</a:t>
            </a:r>
            <a:endParaRPr lang="en-US" dirty="0"/>
          </a:p>
        </p:txBody>
      </p:sp>
      <p:pic>
        <p:nvPicPr>
          <p:cNvPr id="20" name="Picture 19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6190" y="1274365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Line 7"/>
          <p:cNvSpPr>
            <a:spLocks noChangeShapeType="1"/>
          </p:cNvSpPr>
          <p:nvPr/>
        </p:nvSpPr>
        <p:spPr bwMode="auto">
          <a:xfrm>
            <a:off x="9784915" y="1579271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2" name="Picture 42" descr="File Server_Updated2005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847613" y="2010372"/>
            <a:ext cx="697429" cy="927581"/>
          </a:xfrm>
          <a:prstGeom prst="rect">
            <a:avLst/>
          </a:prstGeom>
          <a:noFill/>
        </p:spPr>
      </p:pic>
      <p:sp>
        <p:nvSpPr>
          <p:cNvPr id="23" name="Line 7"/>
          <p:cNvSpPr>
            <a:spLocks noChangeShapeType="1"/>
          </p:cNvSpPr>
          <p:nvPr/>
        </p:nvSpPr>
        <p:spPr bwMode="auto">
          <a:xfrm>
            <a:off x="11221678" y="152961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9658826" y="2953922"/>
            <a:ext cx="2377574" cy="461665"/>
          </a:xfrm>
          <a:prstGeom prst="rect">
            <a:avLst/>
          </a:prstGeom>
          <a:noFill/>
        </p:spPr>
        <p:txBody>
          <a:bodyPr wrap="none" lIns="91432" tIns="45717" rIns="91432" bIns="45717" rtlCol="0">
            <a:spAutoFit/>
          </a:bodyPr>
          <a:lstStyle/>
          <a:p>
            <a:r>
              <a:rPr lang="en-US" dirty="0" smtClean="0"/>
              <a:t>DHCPv6 Server</a:t>
            </a:r>
            <a:endParaRPr lang="en-US" dirty="0"/>
          </a:p>
        </p:txBody>
      </p:sp>
      <p:sp>
        <p:nvSpPr>
          <p:cNvPr id="25" name="Oval 24"/>
          <p:cNvSpPr/>
          <p:nvPr/>
        </p:nvSpPr>
        <p:spPr>
          <a:xfrm>
            <a:off x="3348003" y="1777532"/>
            <a:ext cx="476227" cy="465683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pPr algn="ctr"/>
            <a:r>
              <a:rPr lang="en-US" dirty="0" smtClean="0"/>
              <a:t>1</a:t>
            </a:r>
          </a:p>
        </p:txBody>
      </p:sp>
      <p:sp>
        <p:nvSpPr>
          <p:cNvPr id="26" name="Oval 25"/>
          <p:cNvSpPr/>
          <p:nvPr/>
        </p:nvSpPr>
        <p:spPr>
          <a:xfrm>
            <a:off x="7396787" y="4310932"/>
            <a:ext cx="476227" cy="465683"/>
          </a:xfrm>
          <a:prstGeom prst="ellipse">
            <a:avLst/>
          </a:prstGeom>
          <a:solidFill>
            <a:srgbClr val="0096D6"/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2" tIns="45717" rIns="91432" bIns="45717" rtlCol="0" anchor="ctr"/>
          <a:lstStyle/>
          <a:p>
            <a:pPr algn="ctr"/>
            <a:r>
              <a:rPr lang="en-US" dirty="0" smtClean="0"/>
              <a:t>2</a:t>
            </a:r>
          </a:p>
        </p:txBody>
      </p:sp>
      <p:sp>
        <p:nvSpPr>
          <p:cNvPr id="19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7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1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26" grpId="0" animBg="1"/>
      <p:bldP spid="27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13115"/>
            <a:ext cx="11448832" cy="838200"/>
          </a:xfrm>
        </p:spPr>
        <p:txBody>
          <a:bodyPr/>
          <a:lstStyle/>
          <a:p>
            <a:r>
              <a:rPr lang="en-US" dirty="0" smtClean="0"/>
              <a:t>Final Note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19534" y="851314"/>
            <a:ext cx="5544013" cy="600668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Most ISPs (including Comcast) have quietly turned on IPv6 to the home.</a:t>
            </a:r>
          </a:p>
          <a:p>
            <a:r>
              <a:rPr lang="en-US" dirty="0" smtClean="0"/>
              <a:t>The home router uses DHCPv6 to get it’s ISP-facing IPv6 address.</a:t>
            </a:r>
          </a:p>
          <a:p>
            <a:r>
              <a:rPr lang="en-US" dirty="0" smtClean="0"/>
              <a:t>The home router uses the DHCP-PD (Prefix Delegation) to ask the ISP for an IPv6 network address to give to it’s LAN clients.</a:t>
            </a:r>
          </a:p>
          <a:p>
            <a:r>
              <a:rPr lang="en-US" dirty="0" smtClean="0"/>
              <a:t>The ISP router includes that in it’s DHCPv6 Advertisement.</a:t>
            </a:r>
          </a:p>
          <a:p>
            <a:r>
              <a:rPr lang="en-US" dirty="0" smtClean="0"/>
              <a:t>The home router sends a Router Advertisement message to it’s LAN devices and acts just like a normal IPv6 router:</a:t>
            </a:r>
          </a:p>
          <a:p>
            <a:pPr lvl="1"/>
            <a:r>
              <a:rPr lang="en-US" dirty="0" smtClean="0"/>
              <a:t>SLAAC</a:t>
            </a:r>
          </a:p>
          <a:p>
            <a:pPr lvl="1"/>
            <a:r>
              <a:rPr lang="en-US" dirty="0" smtClean="0"/>
              <a:t>SLAAC + DHCPv6</a:t>
            </a:r>
          </a:p>
          <a:p>
            <a:pPr lvl="1"/>
            <a:r>
              <a:rPr lang="en-US" dirty="0" smtClean="0"/>
              <a:t>DHCPv6 only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604" y="826718"/>
            <a:ext cx="6438900" cy="4889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72504" y="435816"/>
            <a:ext cx="18004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Requesting Router</a:t>
            </a:r>
          </a:p>
          <a:p>
            <a:pPr algn="ctr"/>
            <a:r>
              <a:rPr lang="en-US" sz="1400" b="1" dirty="0" smtClean="0"/>
              <a:t>Home Router</a:t>
            </a:r>
            <a:endParaRPr lang="en-US" sz="1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0199133" y="419303"/>
            <a:ext cx="17363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b="1" dirty="0" smtClean="0"/>
              <a:t>Delegating Router</a:t>
            </a:r>
          </a:p>
          <a:p>
            <a:pPr algn="ctr"/>
            <a:r>
              <a:rPr lang="en-US" sz="1400" b="1" dirty="0" smtClean="0"/>
              <a:t>ISP Router</a:t>
            </a:r>
            <a:endParaRPr lang="en-US" sz="1400" b="1" dirty="0"/>
          </a:p>
        </p:txBody>
      </p:sp>
      <p:sp>
        <p:nvSpPr>
          <p:cNvPr id="7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8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5170329" y="6107759"/>
            <a:ext cx="67706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 will be doing another PowerPoint for DHCP-PD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191112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611" y="33491"/>
            <a:ext cx="5829999" cy="838200"/>
          </a:xfrm>
        </p:spPr>
        <p:txBody>
          <a:bodyPr/>
          <a:lstStyle/>
          <a:p>
            <a:r>
              <a:rPr lang="en-US" dirty="0" smtClean="0"/>
              <a:t>THANK YOU!  </a:t>
            </a:r>
            <a:r>
              <a:rPr lang="en-US" dirty="0" smtClean="0">
                <a:sym typeface="Wingdings"/>
              </a:rPr>
              <a:t>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6190" y="1096214"/>
            <a:ext cx="6645484" cy="2807366"/>
          </a:xfrm>
        </p:spPr>
        <p:txBody>
          <a:bodyPr>
            <a:normAutofit/>
          </a:bodyPr>
          <a:lstStyle/>
          <a:p>
            <a:r>
              <a:rPr lang="en-US" sz="2800" dirty="0" smtClean="0"/>
              <a:t>Rick Graziani - </a:t>
            </a:r>
            <a:r>
              <a:rPr lang="en-US" sz="2800" dirty="0" smtClean="0">
                <a:hlinkClick r:id="rId2"/>
              </a:rPr>
              <a:t>graziani</a:t>
            </a:r>
            <a:r>
              <a:rPr lang="en-US" sz="2800" dirty="0">
                <a:hlinkClick r:id="rId2"/>
              </a:rPr>
              <a:t>@cabrillo.edu</a:t>
            </a:r>
            <a:endParaRPr lang="en-US" sz="2800" dirty="0"/>
          </a:p>
          <a:p>
            <a:r>
              <a:rPr lang="en-US" sz="2800" dirty="0" err="1" smtClean="0"/>
              <a:t>PowerPoints</a:t>
            </a:r>
            <a:r>
              <a:rPr lang="en-US" sz="2800" dirty="0" smtClean="0"/>
              <a:t> for CCNA, CCNP, IPv6</a:t>
            </a:r>
          </a:p>
          <a:p>
            <a:pPr marL="457200" lvl="1" indent="-234950"/>
            <a:r>
              <a:rPr lang="en-US" sz="2700" dirty="0" smtClean="0">
                <a:hlinkClick r:id="rId3"/>
              </a:rPr>
              <a:t>www.cabrillo.edu/~rgraziani</a:t>
            </a:r>
            <a:endParaRPr lang="en-US" sz="2700" dirty="0" smtClean="0"/>
          </a:p>
          <a:p>
            <a:pPr marL="457200" lvl="1" indent="-234950"/>
            <a:r>
              <a:rPr lang="en-US" sz="2700" dirty="0" smtClean="0"/>
              <a:t>Username = cisco</a:t>
            </a:r>
          </a:p>
          <a:p>
            <a:pPr marL="457200" lvl="1" indent="-234950"/>
            <a:r>
              <a:rPr lang="en-US" sz="2700" dirty="0" smtClean="0"/>
              <a:t>Password = </a:t>
            </a:r>
            <a:r>
              <a:rPr lang="en-US" sz="2700" dirty="0" err="1" smtClean="0"/>
              <a:t>perlman</a:t>
            </a:r>
            <a:endParaRPr lang="en-US" sz="27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2265" y="133684"/>
            <a:ext cx="4880208" cy="488148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9591079" y="133684"/>
            <a:ext cx="2597746" cy="492416"/>
          </a:xfrm>
          <a:prstGeom prst="rect">
            <a:avLst/>
          </a:prstGeom>
          <a:noFill/>
        </p:spPr>
        <p:txBody>
          <a:bodyPr wrap="none" lIns="121893" tIns="60947" rIns="121893" bIns="60947" rtlCol="0">
            <a:spAutoFit/>
          </a:bodyPr>
          <a:lstStyle/>
          <a:p>
            <a:r>
              <a:rPr lang="en-US" i="1" dirty="0" smtClean="0">
                <a:solidFill>
                  <a:srgbClr val="FF0000"/>
                </a:solidFill>
              </a:rPr>
              <a:t>Shameless plug!</a:t>
            </a:r>
            <a:endParaRPr lang="en-US" i="1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629" y="3465095"/>
            <a:ext cx="4528328" cy="3392906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540444" y="4117475"/>
            <a:ext cx="357118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Arial"/>
                <a:cs typeface="Arial"/>
              </a:rPr>
              <a:t>Quality time with my two nieces…</a:t>
            </a:r>
            <a:endParaRPr lang="en-US" sz="36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9561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5145" y="4"/>
            <a:ext cx="12213972" cy="687035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265472" y="265073"/>
            <a:ext cx="8701244" cy="1323364"/>
          </a:xfrm>
          <a:prstGeom prst="rect">
            <a:avLst/>
          </a:prstGeom>
          <a:noFill/>
        </p:spPr>
        <p:txBody>
          <a:bodyPr wrap="square" lIns="91364" tIns="45683" rIns="91364" bIns="45683" rtlCol="0">
            <a:spAutoFit/>
          </a:bodyPr>
          <a:lstStyle/>
          <a:p>
            <a:pPr algn="r"/>
            <a:r>
              <a:rPr lang="en-US" sz="4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DHCPv6 and </a:t>
            </a:r>
          </a:p>
          <a:p>
            <a:pPr algn="r"/>
            <a:r>
              <a:rPr lang="en-US" sz="4000" dirty="0" smtClean="0">
                <a:solidFill>
                  <a:schemeClr val="tx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IPv6 Automatic Address Allocation</a:t>
            </a:r>
            <a:endParaRPr lang="en-US" sz="4000" dirty="0">
              <a:solidFill>
                <a:schemeClr val="tx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685181" y="2279398"/>
            <a:ext cx="6268278" cy="461655"/>
          </a:xfrm>
          <a:prstGeom prst="rect">
            <a:avLst/>
          </a:prstGeom>
          <a:noFill/>
        </p:spPr>
        <p:txBody>
          <a:bodyPr wrap="square" lIns="91364" tIns="45683" rIns="91364" bIns="45683" rtlCol="0">
            <a:spAutoFit/>
          </a:bodyPr>
          <a:lstStyle/>
          <a:p>
            <a:pPr algn="r"/>
            <a:r>
              <a:rPr lang="en-US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Cisco Networking Academy</a:t>
            </a:r>
          </a:p>
        </p:txBody>
      </p:sp>
      <p:sp>
        <p:nvSpPr>
          <p:cNvPr id="14" name="Rectangle 209"/>
          <p:cNvSpPr txBox="1">
            <a:spLocks noChangeArrowheads="1"/>
          </p:cNvSpPr>
          <p:nvPr/>
        </p:nvSpPr>
        <p:spPr bwMode="white">
          <a:xfrm>
            <a:off x="343971" y="2305887"/>
            <a:ext cx="10986638" cy="3761545"/>
          </a:xfrm>
          <a:prstGeom prst="rect">
            <a:avLst/>
          </a:prstGeom>
          <a:ln/>
        </p:spPr>
        <p:txBody>
          <a:bodyPr lIns="91364" tIns="45683" rIns="91364" bIns="45683" anchor="ctr"/>
          <a:lstStyle>
            <a:lvl1pPr>
              <a:defRPr sz="3000" b="0">
                <a:solidFill>
                  <a:srgbClr val="FFFFFF"/>
                </a:solidFill>
              </a:defRPr>
            </a:lvl1pPr>
          </a:lstStyle>
          <a:p>
            <a:pPr defTabSz="813742">
              <a:defRPr/>
            </a:pPr>
            <a:endParaRPr lang="en-US" sz="12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endParaRPr lang="en-US" sz="9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endParaRPr lang="en-US" sz="1900" kern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defTabSz="813742">
              <a:defRPr/>
            </a:pPr>
            <a:r>
              <a:rPr lang="en-US" sz="2400" b="1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Rick Graziani</a:t>
            </a:r>
          </a:p>
          <a:p>
            <a:pPr defTabSz="813742">
              <a:defRPr/>
            </a:pPr>
            <a:r>
              <a:rPr lang="en-US" sz="23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CS/CIS Instructor </a:t>
            </a:r>
          </a:p>
          <a:p>
            <a:pPr defTabSz="813742">
              <a:defRPr/>
            </a:pPr>
            <a:r>
              <a:rPr lang="en-US" sz="2300" kern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Cabrillo College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385" y="260933"/>
            <a:ext cx="690287" cy="351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548106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9344766" y="6381750"/>
            <a:ext cx="2844059" cy="47625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fld id="{51B206D2-4E90-7445-9211-9C1F209C6829}" type="slidenum">
              <a:rPr lang="en-US" sz="1400">
                <a:cs typeface="Arial" charset="0"/>
              </a:rPr>
              <a:pPr eaLnBrk="1" hangingPunct="1"/>
              <a:t>5</a:t>
            </a:fld>
            <a:endParaRPr lang="en-US" sz="1400">
              <a:cs typeface="Arial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177" y="240255"/>
            <a:ext cx="7719589" cy="638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98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800"/>
            <a:ext cx="12188825" cy="26517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190" y="3014955"/>
            <a:ext cx="11448832" cy="838200"/>
          </a:xfrm>
        </p:spPr>
        <p:txBody>
          <a:bodyPr/>
          <a:lstStyle/>
          <a:p>
            <a:r>
              <a:rPr lang="en-US" sz="4000" dirty="0">
                <a:solidFill>
                  <a:srgbClr val="FFFFFF"/>
                </a:solidFill>
              </a:rPr>
              <a:t>ICMPv6 – Used more than ICMPv4</a:t>
            </a:r>
          </a:p>
        </p:txBody>
      </p:sp>
    </p:spTree>
    <p:extLst>
      <p:ext uri="{BB962C8B-B14F-4D97-AF65-F5344CB8AC3E}">
        <p14:creationId xmlns:p14="http://schemas.microsoft.com/office/powerpoint/2010/main" val="2756189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300" dirty="0">
                <a:latin typeface="Arial"/>
                <a:cs typeface="Arial"/>
              </a:rPr>
              <a:t>Internet Control Message Protocol (ICMPv6)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06193" y="1339747"/>
            <a:ext cx="6965659" cy="5518253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rial"/>
                <a:cs typeface="Arial"/>
              </a:rPr>
              <a:t>Described in RFC 4443</a:t>
            </a:r>
          </a:p>
          <a:p>
            <a:r>
              <a:rPr lang="en-US" dirty="0" smtClean="0">
                <a:latin typeface="Arial"/>
                <a:cs typeface="Arial"/>
              </a:rPr>
              <a:t>Much more robust than ICMP for IPv4</a:t>
            </a:r>
          </a:p>
          <a:p>
            <a:r>
              <a:rPr lang="en-US" dirty="0" smtClean="0">
                <a:latin typeface="Arial"/>
                <a:cs typeface="Arial"/>
              </a:rPr>
              <a:t>Contains new functionality and improvements. </a:t>
            </a:r>
          </a:p>
          <a:p>
            <a:r>
              <a:rPr lang="en-US" dirty="0" smtClean="0">
                <a:latin typeface="Arial"/>
                <a:cs typeface="Arial"/>
              </a:rPr>
              <a:t>More than just “messaging” but “how IPv6 conducts business”.</a:t>
            </a:r>
          </a:p>
          <a:p>
            <a:r>
              <a:rPr lang="en-US" dirty="0" smtClean="0">
                <a:latin typeface="Arial"/>
                <a:cs typeface="Arial"/>
              </a:rPr>
              <a:t>General message similar to ICMP for IPv4</a:t>
            </a:r>
          </a:p>
          <a:p>
            <a:r>
              <a:rPr lang="en-US" dirty="0" smtClean="0">
                <a:latin typeface="Arial"/>
                <a:cs typeface="Arial"/>
              </a:rPr>
              <a:t>Also uses Type and Code fields like in ICMPv4. </a:t>
            </a:r>
          </a:p>
          <a:p>
            <a:r>
              <a:rPr lang="en-US" dirty="0" smtClean="0">
                <a:latin typeface="Arial"/>
                <a:cs typeface="Arial"/>
              </a:rPr>
              <a:t>Two types of ICMPv6 messages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Error messages </a:t>
            </a:r>
          </a:p>
          <a:p>
            <a:pPr lvl="1"/>
            <a:r>
              <a:rPr lang="en-US" dirty="0" smtClean="0">
                <a:latin typeface="Arial"/>
                <a:cs typeface="Arial"/>
              </a:rPr>
              <a:t>Informational messages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71852" y="1806487"/>
            <a:ext cx="4916973" cy="3990761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11" name="Oval 23"/>
          <p:cNvSpPr>
            <a:spLocks noChangeArrowheads="1"/>
          </p:cNvSpPr>
          <p:nvPr/>
        </p:nvSpPr>
        <p:spPr bwMode="auto">
          <a:xfrm>
            <a:off x="11951820" y="6637867"/>
            <a:ext cx="237005" cy="220133"/>
          </a:xfrm>
          <a:prstGeom prst="ellipse">
            <a:avLst/>
          </a:prstGeom>
          <a:solidFill>
            <a:srgbClr val="00CC00"/>
          </a:solidFill>
          <a:ln w="31750">
            <a:noFill/>
            <a:round/>
            <a:headEnd/>
            <a:tailEnd/>
          </a:ln>
        </p:spPr>
        <p:txBody>
          <a:bodyPr wrap="none" lIns="121899" tIns="60949" rIns="121899" bIns="60949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90000"/>
              </a:lnSpc>
            </a:pPr>
            <a:endParaRPr lang="en-US"/>
          </a:p>
        </p:txBody>
      </p:sp>
      <p:sp>
        <p:nvSpPr>
          <p:cNvPr id="12" name="Oval 24"/>
          <p:cNvSpPr>
            <a:spLocks noChangeArrowheads="1"/>
          </p:cNvSpPr>
          <p:nvPr/>
        </p:nvSpPr>
        <p:spPr bwMode="auto">
          <a:xfrm>
            <a:off x="11951820" y="6637867"/>
            <a:ext cx="237005" cy="220133"/>
          </a:xfrm>
          <a:prstGeom prst="ellipse">
            <a:avLst/>
          </a:prstGeom>
          <a:solidFill>
            <a:srgbClr val="FF0000"/>
          </a:solidFill>
          <a:ln w="31750">
            <a:noFill/>
            <a:round/>
            <a:headEnd/>
            <a:tailEnd/>
          </a:ln>
        </p:spPr>
        <p:txBody>
          <a:bodyPr wrap="none" lIns="121899" tIns="60949" rIns="121899" bIns="60949" anchor="ctr">
            <a:prstTxWarp prst="textNoShape">
              <a:avLst/>
            </a:prstTxWarp>
          </a:bodyPr>
          <a:lstStyle/>
          <a:p>
            <a:pPr algn="ctr" eaLnBrk="0" hangingPunct="0">
              <a:lnSpc>
                <a:spcPct val="90000"/>
              </a:lnSpc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22937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6190" y="0"/>
            <a:ext cx="11448832" cy="838200"/>
          </a:xfrm>
        </p:spPr>
        <p:txBody>
          <a:bodyPr/>
          <a:lstStyle/>
          <a:p>
            <a:r>
              <a:rPr lang="en-US" dirty="0" smtClean="0"/>
              <a:t>Neighbor Discovery Protocol Uses ICMPv6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6072" y="981261"/>
            <a:ext cx="11398952" cy="5689147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Arial"/>
                <a:cs typeface="Arial"/>
              </a:rPr>
              <a:t>ICMPv6 informational messages used by Neighbor Discovery (RFC 4861):</a:t>
            </a:r>
            <a:endParaRPr lang="fr-FR" sz="2400" dirty="0">
              <a:latin typeface="Arial"/>
              <a:cs typeface="Arial"/>
            </a:endParaRPr>
          </a:p>
          <a:p>
            <a:pPr lvl="1"/>
            <a:endParaRPr lang="fr-FR" sz="2400" dirty="0">
              <a:latin typeface="Arial"/>
              <a:cs typeface="Arial"/>
            </a:endParaRPr>
          </a:p>
          <a:p>
            <a:pPr lvl="1"/>
            <a:r>
              <a:rPr lang="fr-FR" sz="2400" dirty="0">
                <a:latin typeface="Arial"/>
                <a:cs typeface="Arial"/>
              </a:rPr>
              <a:t>Router </a:t>
            </a:r>
            <a:r>
              <a:rPr lang="en-US" sz="2400" dirty="0">
                <a:latin typeface="Arial"/>
                <a:cs typeface="Arial"/>
              </a:rPr>
              <a:t>Solicitation </a:t>
            </a:r>
            <a:r>
              <a:rPr lang="fr-FR" sz="2400" dirty="0">
                <a:latin typeface="Arial"/>
                <a:cs typeface="Arial"/>
              </a:rPr>
              <a:t>Message</a:t>
            </a:r>
            <a:endParaRPr lang="en-US" sz="2400" dirty="0">
              <a:latin typeface="Arial"/>
              <a:cs typeface="Arial"/>
            </a:endParaRPr>
          </a:p>
          <a:p>
            <a:pPr lvl="1"/>
            <a:r>
              <a:rPr lang="fr-FR" sz="2400" dirty="0">
                <a:latin typeface="Arial"/>
                <a:cs typeface="Arial"/>
              </a:rPr>
              <a:t>Router </a:t>
            </a:r>
            <a:r>
              <a:rPr lang="en-US" sz="2400" dirty="0">
                <a:latin typeface="Arial"/>
                <a:cs typeface="Arial"/>
              </a:rPr>
              <a:t>Advertisement </a:t>
            </a:r>
            <a:r>
              <a:rPr lang="fr-FR" sz="2400" dirty="0">
                <a:latin typeface="Arial"/>
                <a:cs typeface="Arial"/>
              </a:rPr>
              <a:t>Message</a:t>
            </a:r>
            <a:endParaRPr lang="en-US" sz="2400" dirty="0">
              <a:latin typeface="Arial"/>
              <a:cs typeface="Arial"/>
            </a:endParaRPr>
          </a:p>
          <a:p>
            <a:pPr lvl="1"/>
            <a:endParaRPr lang="en-US" sz="2400" dirty="0">
              <a:latin typeface="Arial"/>
              <a:cs typeface="Arial"/>
            </a:endParaRPr>
          </a:p>
          <a:p>
            <a:pPr lvl="1"/>
            <a:endParaRPr lang="en-US" sz="2400" dirty="0">
              <a:latin typeface="Arial"/>
              <a:cs typeface="Arial"/>
            </a:endParaRPr>
          </a:p>
          <a:p>
            <a:pPr lvl="1"/>
            <a:r>
              <a:rPr lang="en-US" sz="2400" dirty="0">
                <a:latin typeface="Arial"/>
                <a:cs typeface="Arial"/>
              </a:rPr>
              <a:t>Neighbor Solicitation Message</a:t>
            </a:r>
          </a:p>
          <a:p>
            <a:pPr lvl="1"/>
            <a:r>
              <a:rPr lang="en-US" sz="2400" dirty="0">
                <a:latin typeface="Arial"/>
                <a:cs typeface="Arial"/>
              </a:rPr>
              <a:t>Neighbor Advertisement Message</a:t>
            </a:r>
          </a:p>
          <a:p>
            <a:pPr lvl="1"/>
            <a:endParaRPr lang="en-US" sz="2400" dirty="0">
              <a:latin typeface="Arial"/>
              <a:cs typeface="Arial"/>
            </a:endParaRPr>
          </a:p>
          <a:p>
            <a:pPr lvl="1"/>
            <a:endParaRPr lang="en-US" sz="2400" dirty="0">
              <a:latin typeface="Arial"/>
              <a:cs typeface="Arial"/>
            </a:endParaRPr>
          </a:p>
          <a:p>
            <a:pPr lvl="1"/>
            <a:r>
              <a:rPr lang="en-US" sz="2400" dirty="0">
                <a:latin typeface="Arial"/>
                <a:cs typeface="Arial"/>
              </a:rPr>
              <a:t>Redirect Message (Similar to ICMPv4)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7263" y="1997552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Line 7"/>
          <p:cNvSpPr>
            <a:spLocks noChangeShapeType="1"/>
          </p:cNvSpPr>
          <p:nvPr/>
        </p:nvSpPr>
        <p:spPr bwMode="auto">
          <a:xfrm>
            <a:off x="11302313" y="232361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4464" y="2731815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Line 7"/>
          <p:cNvSpPr>
            <a:spLocks noChangeShapeType="1"/>
          </p:cNvSpPr>
          <p:nvPr/>
        </p:nvSpPr>
        <p:spPr bwMode="auto">
          <a:xfrm>
            <a:off x="6714437" y="2323613"/>
            <a:ext cx="4740279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4" name="Picture 13"/>
          <p:cNvPicPr>
            <a:picLocks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7263" y="3850661"/>
            <a:ext cx="1037172" cy="652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Line 7"/>
          <p:cNvSpPr>
            <a:spLocks noChangeShapeType="1"/>
          </p:cNvSpPr>
          <p:nvPr/>
        </p:nvSpPr>
        <p:spPr bwMode="auto">
          <a:xfrm>
            <a:off x="11302313" y="417672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684464" y="4584924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Line 7"/>
          <p:cNvSpPr>
            <a:spLocks noChangeShapeType="1"/>
          </p:cNvSpPr>
          <p:nvPr/>
        </p:nvSpPr>
        <p:spPr bwMode="auto">
          <a:xfrm>
            <a:off x="6714437" y="4176723"/>
            <a:ext cx="4740279" cy="0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9" name="Line 7"/>
          <p:cNvSpPr>
            <a:spLocks noChangeShapeType="1"/>
          </p:cNvSpPr>
          <p:nvPr/>
        </p:nvSpPr>
        <p:spPr bwMode="auto">
          <a:xfrm>
            <a:off x="7720728" y="4176725"/>
            <a:ext cx="0" cy="528639"/>
          </a:xfrm>
          <a:prstGeom prst="line">
            <a:avLst/>
          </a:prstGeom>
          <a:noFill/>
          <a:ln w="38100">
            <a:solidFill>
              <a:schemeClr val="accent1"/>
            </a:solidFill>
            <a:round/>
            <a:headEnd/>
            <a:tailEnd/>
          </a:ln>
        </p:spPr>
        <p:txBody>
          <a:bodyPr lIns="91400" tIns="45701" rIns="91400" bIns="4570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" name="Picture 3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02878" y="4584924"/>
            <a:ext cx="1070558" cy="966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" name="Oval 23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00CC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22" name="Oval 24"/>
          <p:cNvSpPr>
            <a:spLocks noChangeArrowheads="1"/>
          </p:cNvSpPr>
          <p:nvPr/>
        </p:nvSpPr>
        <p:spPr bwMode="auto">
          <a:xfrm>
            <a:off x="11960857" y="6692903"/>
            <a:ext cx="177800" cy="165100"/>
          </a:xfrm>
          <a:prstGeom prst="ellipse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317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91380" tIns="45691" rIns="91380" bIns="45691" anchor="ctr"/>
          <a:lstStyle/>
          <a:p>
            <a:endParaRPr lang="en-US"/>
          </a:p>
        </p:txBody>
      </p:sp>
      <p:sp>
        <p:nvSpPr>
          <p:cNvPr id="4" name="Left-Right Arrow 3"/>
          <p:cNvSpPr/>
          <p:nvPr/>
        </p:nvSpPr>
        <p:spPr>
          <a:xfrm>
            <a:off x="7279194" y="1741581"/>
            <a:ext cx="3022217" cy="1164068"/>
          </a:xfrm>
          <a:prstGeom prst="leftRightArrow">
            <a:avLst/>
          </a:prstGeom>
          <a:solidFill>
            <a:srgbClr val="0096D6">
              <a:alpha val="51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r>
              <a:rPr lang="en-US" dirty="0" smtClean="0"/>
              <a:t>Router-Device Messaging</a:t>
            </a:r>
          </a:p>
        </p:txBody>
      </p:sp>
      <p:sp>
        <p:nvSpPr>
          <p:cNvPr id="23" name="Left-Right Arrow 22"/>
          <p:cNvSpPr/>
          <p:nvPr/>
        </p:nvSpPr>
        <p:spPr>
          <a:xfrm>
            <a:off x="7279192" y="3600987"/>
            <a:ext cx="3405272" cy="1164068"/>
          </a:xfrm>
          <a:prstGeom prst="leftRightArrow">
            <a:avLst/>
          </a:prstGeom>
          <a:solidFill>
            <a:srgbClr val="0096D6">
              <a:alpha val="51000"/>
            </a:srgbClr>
          </a:solidFill>
          <a:ln>
            <a:noFill/>
          </a:ln>
          <a:effectLst>
            <a:outerShdw blurRad="76200" dist="50800" dir="5400000" algn="ctr" rotWithShape="0">
              <a:srgbClr val="000000">
                <a:alpha val="27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r>
              <a:rPr lang="en-US" dirty="0" smtClean="0"/>
              <a:t>Device-Device Messaging</a:t>
            </a:r>
          </a:p>
        </p:txBody>
      </p:sp>
    </p:spTree>
    <p:extLst>
      <p:ext uri="{BB962C8B-B14F-4D97-AF65-F5344CB8AC3E}">
        <p14:creationId xmlns:p14="http://schemas.microsoft.com/office/powerpoint/2010/main" val="737107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2" grpId="0" animBg="1"/>
      <p:bldP spid="15" grpId="0" animBg="1"/>
      <p:bldP spid="17" grpId="0" animBg="1"/>
      <p:bldP spid="19" grpId="0" animBg="1"/>
      <p:bldP spid="22" grpId="0" animBg="1"/>
      <p:bldP spid="4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09800"/>
            <a:ext cx="12188825" cy="2651760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6190" y="3014955"/>
            <a:ext cx="11448832" cy="838200"/>
          </a:xfrm>
        </p:spPr>
        <p:txBody>
          <a:bodyPr/>
          <a:lstStyle/>
          <a:p>
            <a:r>
              <a:rPr lang="en-US" sz="4000" dirty="0" err="1">
                <a:solidFill>
                  <a:srgbClr val="FFFFFF"/>
                </a:solidFill>
              </a:rPr>
              <a:t>SLAACers</a:t>
            </a:r>
            <a:r>
              <a:rPr lang="en-US" sz="4000" dirty="0">
                <a:solidFill>
                  <a:srgbClr val="FFFFFF"/>
                </a:solidFill>
              </a:rPr>
              <a:t> – IPv6 Addressing without DHCPv6</a:t>
            </a:r>
          </a:p>
        </p:txBody>
      </p:sp>
    </p:spTree>
    <p:extLst>
      <p:ext uri="{BB962C8B-B14F-4D97-AF65-F5344CB8AC3E}">
        <p14:creationId xmlns:p14="http://schemas.microsoft.com/office/powerpoint/2010/main" val="1900474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isco_Cisco Sans">
  <a:themeElements>
    <a:clrScheme name="Cisco Reboot Color Palette">
      <a:dk1>
        <a:srgbClr val="0096D6"/>
      </a:dk1>
      <a:lt1>
        <a:srgbClr val="FFFFFF"/>
      </a:lt1>
      <a:dk2>
        <a:srgbClr val="6DB344"/>
      </a:dk2>
      <a:lt2>
        <a:srgbClr val="FFFFFF"/>
      </a:lt2>
      <a:accent1>
        <a:srgbClr val="0096D6"/>
      </a:accent1>
      <a:accent2>
        <a:srgbClr val="6DB344"/>
      </a:accent2>
      <a:accent3>
        <a:srgbClr val="ABDFF0"/>
      </a:accent3>
      <a:accent4>
        <a:srgbClr val="008041"/>
      </a:accent4>
      <a:accent5>
        <a:srgbClr val="B7D333"/>
      </a:accent5>
      <a:accent6>
        <a:srgbClr val="652D89"/>
      </a:accent6>
      <a:hlink>
        <a:srgbClr val="3CBADC"/>
      </a:hlink>
      <a:folHlink>
        <a:srgbClr val="A6A8AB"/>
      </a:folHlink>
    </a:clrScheme>
    <a:fontScheme name="Cisco 2010-CiscoSans">
      <a:majorFont>
        <a:latin typeface="CiscoSans ExtraLight"/>
        <a:ea typeface=""/>
        <a:cs typeface=""/>
      </a:majorFont>
      <a:minorFont>
        <a:latin typeface="CiscoSans Extra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96D6"/>
        </a:solidFill>
        <a:ln>
          <a:noFill/>
        </a:ln>
        <a:effectLst>
          <a:outerShdw blurRad="76200" dist="50800" dir="5400000" algn="ctr" rotWithShape="0">
            <a:srgbClr val="000000">
              <a:alpha val="27000"/>
            </a:srgbClr>
          </a:outerShdw>
        </a:effectLst>
      </a:spPr>
      <a:bodyPr rtlCol="0" anchor="ctr"/>
      <a:lstStyle>
        <a:defPPr algn="ctr">
          <a:defRPr dirty="0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2012-AcadConf-16x9-for-live-broadcast.potx</Template>
  <TotalTime>49920</TotalTime>
  <Words>2699</Words>
  <Application>Microsoft Office PowerPoint</Application>
  <PresentationFormat>Custom</PresentationFormat>
  <Paragraphs>557</Paragraphs>
  <Slides>45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5" baseType="lpstr">
      <vt:lpstr>Ciscolight</vt:lpstr>
      <vt:lpstr>CiscoSans</vt:lpstr>
      <vt:lpstr>CiscoSans ExtraLight</vt:lpstr>
      <vt:lpstr>ＭＳ Ｐゴシック</vt:lpstr>
      <vt:lpstr>Arial</vt:lpstr>
      <vt:lpstr>Calibri</vt:lpstr>
      <vt:lpstr>Courier</vt:lpstr>
      <vt:lpstr>Courier New</vt:lpstr>
      <vt:lpstr>Wingdings</vt:lpstr>
      <vt:lpstr>Cisco_Cisco Sans</vt:lpstr>
      <vt:lpstr>PowerPoint Presentation</vt:lpstr>
      <vt:lpstr>Agenda</vt:lpstr>
      <vt:lpstr>DHCPv4 – Remember IPv4?</vt:lpstr>
      <vt:lpstr>IPv4 Dynamic Addresses</vt:lpstr>
      <vt:lpstr>PowerPoint Presentation</vt:lpstr>
      <vt:lpstr>ICMPv6 – Used more than ICMPv4</vt:lpstr>
      <vt:lpstr>Internet Control Message Protocol (ICMPv6) </vt:lpstr>
      <vt:lpstr>Neighbor Discovery Protocol Uses ICMPv6</vt:lpstr>
      <vt:lpstr>SLAACers – IPv6 Addressing without DHCPv6</vt:lpstr>
      <vt:lpstr>Configuring Dynamic IPv6 Addresses</vt:lpstr>
      <vt:lpstr>IPv6 – It all begins with the Router Advertisement</vt:lpstr>
      <vt:lpstr>With IPv6 it begins with the Router Advertisement</vt:lpstr>
      <vt:lpstr>A Router Must Be Enabled as an “IPv6 Router”</vt:lpstr>
      <vt:lpstr>SLAAC (Stateless Address Autoconfiguration)</vt:lpstr>
      <vt:lpstr>SLAAC</vt:lpstr>
      <vt:lpstr>Router Advertisement – Option 1</vt:lpstr>
      <vt:lpstr>Dynamic Interface ID</vt:lpstr>
      <vt:lpstr>EUI-64 (Extended Unique Identifier – 64)</vt:lpstr>
      <vt:lpstr>EUI-64</vt:lpstr>
      <vt:lpstr>PowerPoint Presentation</vt:lpstr>
      <vt:lpstr>Stateless DHCPv6 – I have my address but need some other stuff</vt:lpstr>
      <vt:lpstr>Configuring Dynamic IPv6 Addresses</vt:lpstr>
      <vt:lpstr>Stateless DHCPv6</vt:lpstr>
      <vt:lpstr>Stateless DHCPv6</vt:lpstr>
      <vt:lpstr>Cisco Router  Stateless DHCPv6 Server</vt:lpstr>
      <vt:lpstr>Configuring Stateless DHCPv6</vt:lpstr>
      <vt:lpstr>PowerPoint Presentation</vt:lpstr>
      <vt:lpstr>PowerPoint Presentation</vt:lpstr>
      <vt:lpstr>PowerPoint Presentation</vt:lpstr>
      <vt:lpstr>PowerPoint Presentation</vt:lpstr>
      <vt:lpstr>Stateful DHCPv6 – Just like DHCPv4 (only different) </vt:lpstr>
      <vt:lpstr>Stateful DHCPv6</vt:lpstr>
      <vt:lpstr>Stateful DHCPv6</vt:lpstr>
      <vt:lpstr>Cisco Router  Stateful DHCPv6 Server</vt:lpstr>
      <vt:lpstr>Configuring Stateful DHCPv6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Can a host ignore the Router Advertisement?</vt:lpstr>
      <vt:lpstr>Summarize:  Router Solicitations and Router Advertisements</vt:lpstr>
      <vt:lpstr>Final Note</vt:lpstr>
      <vt:lpstr>THANK YOU!  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default</dc:creator>
  <cp:lastModifiedBy>Shao, Guohua</cp:lastModifiedBy>
  <cp:revision>1755</cp:revision>
  <cp:lastPrinted>2012-02-04T01:30:41Z</cp:lastPrinted>
  <dcterms:created xsi:type="dcterms:W3CDTF">2012-06-08T17:18:28Z</dcterms:created>
  <dcterms:modified xsi:type="dcterms:W3CDTF">2016-05-13T01:41:29Z</dcterms:modified>
</cp:coreProperties>
</file>